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1"/>
  </p:notesMasterIdLst>
  <p:sldIdLst>
    <p:sldId id="267" r:id="rId2"/>
    <p:sldId id="257" r:id="rId3"/>
    <p:sldId id="269" r:id="rId4"/>
    <p:sldId id="265" r:id="rId5"/>
    <p:sldId id="260" r:id="rId6"/>
    <p:sldId id="263" r:id="rId7"/>
    <p:sldId id="264" r:id="rId8"/>
    <p:sldId id="261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8" autoAdjust="0"/>
    <p:restoredTop sz="94660"/>
  </p:normalViewPr>
  <p:slideViewPr>
    <p:cSldViewPr>
      <p:cViewPr varScale="1">
        <p:scale>
          <a:sx n="100" d="100"/>
          <a:sy n="100" d="100"/>
        </p:scale>
        <p:origin x="-2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650CC0-A7C6-4928-B813-B53E72402785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73A1-8C23-4027-92C0-AD5184B278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3790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 txBox="1">
            <a:spLocks noGrp="1" noChangeArrowheads="1"/>
          </p:cNvSpPr>
          <p:nvPr/>
        </p:nvSpPr>
        <p:spPr bwMode="auto">
          <a:xfrm>
            <a:off x="3883852" y="8685331"/>
            <a:ext cx="297254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9A397C12-7717-47FC-9EC4-4AEB95E761F4}" type="slidenum">
              <a:rPr lang="ru-RU" sz="1200"/>
              <a:pPr algn="r" eaLnBrk="1" hangingPunct="1"/>
              <a:t>2</a:t>
            </a:fld>
            <a:endParaRPr lang="ru-RU" sz="120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D7EC1FB-74B8-4C9F-BAE2-265B00C148E0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573A1-8C23-4027-92C0-AD5184B2787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573A1-8C23-4027-92C0-AD5184B2787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573A1-8C23-4027-92C0-AD5184B2787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573A1-8C23-4027-92C0-AD5184B2787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573A1-8C23-4027-92C0-AD5184B2787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614FA1-2CEA-430E-B2AD-8407B5129D30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4"/>
          <p:cNvPicPr>
            <a:picLocks noChangeAspect="1"/>
          </p:cNvPicPr>
          <p:nvPr/>
        </p:nvPicPr>
        <p:blipFill>
          <a:blip r:embed="rId2" cstate="print"/>
          <a:srcRect l="-1158" t="-787" r="22119" b="25789"/>
          <a:stretch>
            <a:fillRect/>
          </a:stretch>
        </p:blipFill>
        <p:spPr bwMode="auto">
          <a:xfrm>
            <a:off x="5545138" y="3429000"/>
            <a:ext cx="35988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900113" y="404813"/>
            <a:ext cx="1800225" cy="1728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Рисунок 1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223"/>
          <a:stretch>
            <a:fillRect/>
          </a:stretch>
        </p:blipFill>
        <p:spPr bwMode="auto">
          <a:xfrm>
            <a:off x="0" y="4776788"/>
            <a:ext cx="727075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4868863"/>
            <a:ext cx="187325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9"/>
          <p:cNvPicPr>
            <a:picLocks noChangeAspect="1"/>
          </p:cNvPicPr>
          <p:nvPr/>
        </p:nvPicPr>
        <p:blipFill>
          <a:blip r:embed="rId5" cstate="print"/>
          <a:srcRect l="66808" t="85933"/>
          <a:stretch>
            <a:fillRect/>
          </a:stretch>
        </p:blipFill>
        <p:spPr bwMode="auto">
          <a:xfrm>
            <a:off x="6875463" y="6437313"/>
            <a:ext cx="2276475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1971" y="908720"/>
            <a:ext cx="7129537" cy="1718618"/>
          </a:xfrm>
        </p:spPr>
        <p:txBody>
          <a:bodyPr/>
          <a:lstStyle>
            <a:lvl1pPr algn="l">
              <a:defRPr sz="54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2"/>
          </p:nvPr>
        </p:nvSpPr>
        <p:spPr>
          <a:xfrm>
            <a:off x="1171967" y="2708275"/>
            <a:ext cx="7129467" cy="936625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Дата 3"/>
          <p:cNvSpPr>
            <a:spLocks noGrp="1"/>
          </p:cNvSpPr>
          <p:nvPr>
            <p:ph type="dt" sz="half" idx="13"/>
          </p:nvPr>
        </p:nvSpPr>
        <p:spPr>
          <a:xfrm>
            <a:off x="6804025" y="333375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fld id="{EC70D621-5881-457E-AF2E-24AA69F33817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4"/>
          </p:nvPr>
        </p:nvSpPr>
        <p:spPr>
          <a:xfrm>
            <a:off x="1187450" y="3860800"/>
            <a:ext cx="2501900" cy="365125"/>
          </a:xfrm>
        </p:spPr>
        <p:txBody>
          <a:bodyPr/>
          <a:lstStyle>
            <a:lvl1pPr algn="l">
              <a:defRPr dirty="0"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0D621-5881-457E-AF2E-24AA69F33817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7FBE1-7B11-473B-808F-3294A6709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0D621-5881-457E-AF2E-24AA69F33817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7FBE1-7B11-473B-808F-3294A6709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827088" y="184150"/>
            <a:ext cx="8208962" cy="5837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29261-3A6F-4842-81AC-C6CF0E1E1391}" type="datetime5">
              <a:rPr lang="ru-RU"/>
              <a:pPr>
                <a:defRPr/>
              </a:pPr>
              <a:t>23-окт-12</a:t>
            </a:fld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Copyright (c) 2000 by ProSoft-M Co.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8EFFA-1695-4A48-9AB9-1FC803CABC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7902897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0D621-5881-457E-AF2E-24AA69F33817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7FBE1-7B11-473B-808F-3294A6709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00113" y="404813"/>
            <a:ext cx="1800225" cy="1728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223"/>
          <a:stretch>
            <a:fillRect/>
          </a:stretch>
        </p:blipFill>
        <p:spPr bwMode="auto">
          <a:xfrm>
            <a:off x="0" y="571500"/>
            <a:ext cx="727075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0775" y="766763"/>
            <a:ext cx="15557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3"/>
          <p:cNvPicPr>
            <a:picLocks noChangeAspect="1"/>
          </p:cNvPicPr>
          <p:nvPr/>
        </p:nvPicPr>
        <p:blipFill>
          <a:blip r:embed="rId4" cstate="print"/>
          <a:srcRect b="85933"/>
          <a:stretch>
            <a:fillRect/>
          </a:stretch>
        </p:blipFill>
        <p:spPr bwMode="auto">
          <a:xfrm>
            <a:off x="12700" y="6453188"/>
            <a:ext cx="6858000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9"/>
          <p:cNvPicPr>
            <a:picLocks noChangeAspect="1"/>
          </p:cNvPicPr>
          <p:nvPr/>
        </p:nvPicPr>
        <p:blipFill>
          <a:blip r:embed="rId5" cstate="print"/>
          <a:srcRect l="66808" t="85933"/>
          <a:stretch>
            <a:fillRect/>
          </a:stretch>
        </p:blipFill>
        <p:spPr bwMode="auto">
          <a:xfrm>
            <a:off x="6875463" y="6437313"/>
            <a:ext cx="2276475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924944"/>
            <a:ext cx="7772400" cy="1362075"/>
          </a:xfrm>
        </p:spPr>
        <p:txBody>
          <a:bodyPr/>
          <a:lstStyle>
            <a:lvl1pPr algn="ctr">
              <a:defRPr sz="4000" b="1" cap="all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4365104"/>
            <a:ext cx="7772400" cy="15001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688975" y="60642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fld id="{EC70D621-5881-457E-AF2E-24AA69F33817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16238" y="6064250"/>
            <a:ext cx="2501900" cy="3651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A07FBE1-7B11-473B-808F-3294A6709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0D621-5881-457E-AF2E-24AA69F33817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7FBE1-7B11-473B-808F-3294A6709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0D621-5881-457E-AF2E-24AA69F33817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7FBE1-7B11-473B-808F-3294A6709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0D621-5881-457E-AF2E-24AA69F33817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7FBE1-7B11-473B-808F-3294A6709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0D621-5881-457E-AF2E-24AA69F33817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7FBE1-7B11-473B-808F-3294A6709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0D621-5881-457E-AF2E-24AA69F33817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7FBE1-7B11-473B-808F-3294A6709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0D621-5881-457E-AF2E-24AA69F33817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7FBE1-7B11-473B-808F-3294A6709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760538" y="60642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C70D621-5881-457E-AF2E-24AA69F33817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95738" y="6064250"/>
            <a:ext cx="2501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88125" y="60801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1" smtClean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A07FBE1-7B11-473B-808F-3294A6709F5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9" name="Рисунок 6"/>
          <p:cNvPicPr>
            <a:picLocks noChangeAspect="1"/>
          </p:cNvPicPr>
          <p:nvPr/>
        </p:nvPicPr>
        <p:blipFill>
          <a:blip r:embed="rId14" cstate="print"/>
          <a:srcRect l="26166" t="32756" b="810"/>
          <a:stretch>
            <a:fillRect/>
          </a:stretch>
        </p:blipFill>
        <p:spPr bwMode="auto">
          <a:xfrm>
            <a:off x="0" y="0"/>
            <a:ext cx="2840038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Рисунок 8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223"/>
          <a:stretch>
            <a:fillRect/>
          </a:stretch>
        </p:blipFill>
        <p:spPr bwMode="auto">
          <a:xfrm>
            <a:off x="0" y="287338"/>
            <a:ext cx="363538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1158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36295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pic>
        <p:nvPicPr>
          <p:cNvPr id="1033" name="Рисунок 13"/>
          <p:cNvPicPr>
            <a:picLocks noChangeAspect="1"/>
          </p:cNvPicPr>
          <p:nvPr/>
        </p:nvPicPr>
        <p:blipFill>
          <a:blip r:embed="rId16" cstate="print"/>
          <a:srcRect b="85933"/>
          <a:stretch>
            <a:fillRect/>
          </a:stretch>
        </p:blipFill>
        <p:spPr bwMode="auto">
          <a:xfrm>
            <a:off x="12700" y="6453188"/>
            <a:ext cx="6858000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Рисунок 13"/>
          <p:cNvPicPr>
            <a:picLocks noChangeAspect="1"/>
          </p:cNvPicPr>
          <p:nvPr/>
        </p:nvPicPr>
        <p:blipFill>
          <a:blip r:embed="rId17" cstate="print"/>
          <a:srcRect l="66808" t="85933"/>
          <a:stretch>
            <a:fillRect/>
          </a:stretch>
        </p:blipFill>
        <p:spPr bwMode="auto">
          <a:xfrm>
            <a:off x="6875463" y="6437313"/>
            <a:ext cx="2276475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719138" y="6324600"/>
            <a:ext cx="863600" cy="5334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6" name="Рисунок 9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846138" y="6308725"/>
            <a:ext cx="611187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79646"/>
        </a:buClr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2F8C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elar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cdbr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4652963"/>
            <a:ext cx="1874837" cy="238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1042988" y="836613"/>
            <a:ext cx="785495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Создание электронного архива НИОКР, ГОСТОВ на примере предприятия </a:t>
            </a:r>
            <a:r>
              <a:rPr lang="ru-RU" sz="4400" b="1" dirty="0" err="1" smtClean="0">
                <a:solidFill>
                  <a:schemeClr val="accent1">
                    <a:lumMod val="50000"/>
                  </a:schemeClr>
                </a:solidFill>
              </a:rPr>
              <a:t>РОСАТОМа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1144588" y="3933825"/>
            <a:ext cx="7315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Коротков Виктор Анатольевич,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/>
            </a:r>
            <a:br>
              <a:rPr lang="en-US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Руководитель департамента 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3568" y="404664"/>
            <a:ext cx="7358063" cy="500063"/>
          </a:xfrm>
        </p:spPr>
        <p:txBody>
          <a:bodyPr lIns="91440" tIns="45720" rIns="91440" bIns="45720" anchor="ctr"/>
          <a:lstStyle/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НИКИЭТ им. </a:t>
            </a:r>
            <a:r>
              <a:rPr lang="ru-RU" sz="2800" dirty="0" err="1" smtClean="0">
                <a:solidFill>
                  <a:schemeClr val="accent1">
                    <a:lumMod val="50000"/>
                  </a:schemeClr>
                </a:solidFill>
              </a:rPr>
              <a:t>Н.А.Доллежаля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467544" y="1124744"/>
            <a:ext cx="799306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FF9933"/>
              </a:buClr>
            </a:pPr>
            <a:r>
              <a:rPr lang="ru-RU" sz="2200" b="1" dirty="0"/>
              <a:t>Создание Электронного архива ГОСТов</a:t>
            </a:r>
          </a:p>
          <a:p>
            <a:pPr eaLnBrk="0" hangingPunct="0">
              <a:buClr>
                <a:srgbClr val="FF9933"/>
              </a:buClr>
            </a:pPr>
            <a:endParaRPr lang="ru-RU" sz="1700" b="1" dirty="0"/>
          </a:p>
          <a:p>
            <a:pPr eaLnBrk="0" hangingPunct="0">
              <a:buClr>
                <a:srgbClr val="FF9933"/>
              </a:buClr>
            </a:pPr>
            <a:r>
              <a:rPr lang="ru-RU" sz="1700" dirty="0"/>
              <a:t>Создан электронный архив ГОСТов, введено 6 000 ГОСТов, предоставлен санкционированный доступ к документам, сотрудникам </a:t>
            </a:r>
            <a:r>
              <a:rPr lang="ru-RU" sz="1700" dirty="0" err="1"/>
              <a:t>НИКИЭТ</a:t>
            </a:r>
            <a:r>
              <a:rPr lang="ru-RU" sz="1700" dirty="0"/>
              <a:t> -</a:t>
            </a:r>
          </a:p>
          <a:p>
            <a:pPr eaLnBrk="0" hangingPunct="0">
              <a:buClr>
                <a:srgbClr val="FF9933"/>
              </a:buClr>
            </a:pPr>
            <a:r>
              <a:rPr lang="ru-RU" sz="1700" dirty="0"/>
              <a:t>ПО управления архивом САПЕРИОН 5.6.</a:t>
            </a:r>
          </a:p>
          <a:p>
            <a:pPr eaLnBrk="0" hangingPunct="0">
              <a:spcBef>
                <a:spcPts val="600"/>
              </a:spcBef>
              <a:buClr>
                <a:srgbClr val="FF9933"/>
              </a:buClr>
              <a:buFont typeface="Wingdings" pitchFamily="2" charset="2"/>
              <a:buChar char=""/>
            </a:pPr>
            <a:endParaRPr lang="ru-RU" sz="800" dirty="0"/>
          </a:p>
          <a:p>
            <a:pPr eaLnBrk="0" hangingPunct="0">
              <a:spcBef>
                <a:spcPts val="600"/>
              </a:spcBef>
              <a:buClr>
                <a:srgbClr val="FF9933"/>
              </a:buClr>
            </a:pPr>
            <a:r>
              <a:rPr lang="ru-RU" sz="1700" b="1" dirty="0"/>
              <a:t>Реализация:</a:t>
            </a:r>
          </a:p>
          <a:p>
            <a:pPr eaLnBrk="0" hangingPunct="0">
              <a:spcBef>
                <a:spcPts val="600"/>
              </a:spcBef>
              <a:buClr>
                <a:srgbClr val="FF9933"/>
              </a:buClr>
            </a:pPr>
            <a:endParaRPr lang="ru-RU" sz="500" dirty="0"/>
          </a:p>
          <a:p>
            <a:pPr eaLnBrk="0" hangingPunct="0">
              <a:buClr>
                <a:srgbClr val="FF9933"/>
              </a:buClr>
              <a:buFont typeface="Wingdings" pitchFamily="2" charset="2"/>
              <a:buChar char=""/>
            </a:pPr>
            <a:r>
              <a:rPr lang="ru-RU" sz="1700" dirty="0"/>
              <a:t> Санкционированный доступ реализован так, </a:t>
            </a:r>
          </a:p>
          <a:p>
            <a:pPr eaLnBrk="0" hangingPunct="0">
              <a:buClr>
                <a:srgbClr val="FF9933"/>
              </a:buClr>
              <a:buFont typeface="Wingdings" pitchFamily="2" charset="2"/>
              <a:buNone/>
            </a:pPr>
            <a:r>
              <a:rPr lang="ru-RU" sz="1700" dirty="0"/>
              <a:t>что, обычный пользователь не может</a:t>
            </a:r>
          </a:p>
          <a:p>
            <a:pPr eaLnBrk="0" hangingPunct="0">
              <a:buClr>
                <a:srgbClr val="FF9933"/>
              </a:buClr>
              <a:buFont typeface="Wingdings" pitchFamily="2" charset="2"/>
              <a:buNone/>
            </a:pPr>
            <a:r>
              <a:rPr lang="ru-RU" sz="1700" dirty="0"/>
              <a:t>копировать файл, распечатывать – </a:t>
            </a:r>
          </a:p>
          <a:p>
            <a:pPr eaLnBrk="0" hangingPunct="0">
              <a:buClr>
                <a:srgbClr val="FF9933"/>
              </a:buClr>
              <a:buFont typeface="Wingdings" pitchFamily="2" charset="2"/>
              <a:buNone/>
            </a:pPr>
            <a:r>
              <a:rPr lang="ru-RU" sz="1700" dirty="0"/>
              <a:t>может только просматривать на экране. </a:t>
            </a:r>
          </a:p>
          <a:p>
            <a:pPr eaLnBrk="0" hangingPunct="0">
              <a:buClr>
                <a:srgbClr val="FF9933"/>
              </a:buClr>
              <a:buFont typeface="Wingdings" pitchFamily="2" charset="2"/>
              <a:buNone/>
            </a:pPr>
            <a:r>
              <a:rPr lang="ru-RU" sz="1700" dirty="0"/>
              <a:t>При этом предоставлен </a:t>
            </a:r>
          </a:p>
          <a:p>
            <a:pPr eaLnBrk="0" hangingPunct="0">
              <a:buClr>
                <a:srgbClr val="FF9933"/>
              </a:buClr>
              <a:buFont typeface="Wingdings" pitchFamily="2" charset="2"/>
              <a:buNone/>
            </a:pPr>
            <a:r>
              <a:rPr lang="ru-RU" sz="1700" dirty="0"/>
              <a:t>полнотекстовый поиск.</a:t>
            </a:r>
          </a:p>
          <a:p>
            <a:pPr eaLnBrk="0" hangingPunct="0">
              <a:buClr>
                <a:srgbClr val="FF9933"/>
              </a:buClr>
              <a:buFont typeface="Wingdings" pitchFamily="2" charset="2"/>
              <a:buNone/>
            </a:pPr>
            <a:endParaRPr lang="ru-RU" sz="800" dirty="0"/>
          </a:p>
          <a:p>
            <a:pPr eaLnBrk="0" hangingPunct="0">
              <a:buClr>
                <a:srgbClr val="FF9933"/>
              </a:buClr>
              <a:buFont typeface="Wingdings" pitchFamily="2" charset="2"/>
              <a:buChar char=""/>
            </a:pPr>
            <a:r>
              <a:rPr lang="ru-RU" sz="1700" dirty="0"/>
              <a:t> Архивариус имеет полный доступ -</a:t>
            </a:r>
          </a:p>
          <a:p>
            <a:pPr eaLnBrk="0" hangingPunct="0">
              <a:buClr>
                <a:srgbClr val="FF9933"/>
              </a:buClr>
              <a:buFont typeface="Wingdings" pitchFamily="2" charset="2"/>
              <a:buNone/>
            </a:pPr>
            <a:r>
              <a:rPr lang="ru-RU" sz="1700" dirty="0"/>
              <a:t> полнотекстовый поиск по всему массиву,</a:t>
            </a:r>
          </a:p>
          <a:p>
            <a:pPr eaLnBrk="0" hangingPunct="0">
              <a:buClr>
                <a:srgbClr val="FF9933"/>
              </a:buClr>
              <a:buFont typeface="Wingdings" pitchFamily="2" charset="2"/>
              <a:buNone/>
            </a:pPr>
            <a:r>
              <a:rPr lang="ru-RU" sz="1700" dirty="0"/>
              <a:t>печать, копирование, включая поиск </a:t>
            </a:r>
          </a:p>
          <a:p>
            <a:pPr eaLnBrk="0" hangingPunct="0">
              <a:buClr>
                <a:srgbClr val="FF9933"/>
              </a:buClr>
              <a:buFont typeface="Wingdings" pitchFamily="2" charset="2"/>
              <a:buNone/>
            </a:pPr>
            <a:r>
              <a:rPr lang="ru-RU" sz="1700" dirty="0"/>
              <a:t>в</a:t>
            </a:r>
            <a:r>
              <a:rPr lang="ru-RU" sz="1600" dirty="0"/>
              <a:t>нутри документа.</a:t>
            </a:r>
          </a:p>
        </p:txBody>
      </p:sp>
      <p:sp>
        <p:nvSpPr>
          <p:cNvPr id="112644" name="Номер слайда 6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502982D2-7B59-4506-BE63-04F0FCB5EA33}" type="slidenum">
              <a:rPr lang="ru-RU" sz="1400"/>
              <a:pPr algn="r" eaLnBrk="1" hangingPunct="1"/>
              <a:t>2</a:t>
            </a:fld>
            <a:endParaRPr lang="ru-RU" sz="1400"/>
          </a:p>
        </p:txBody>
      </p:sp>
      <p:pic>
        <p:nvPicPr>
          <p:cNvPr id="11264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281" y="2966570"/>
            <a:ext cx="4861720" cy="3891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4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188913"/>
            <a:ext cx="1547813" cy="90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368658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358062" cy="500063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ru-RU" sz="2800" dirty="0" smtClean="0">
                <a:latin typeface="+mn-lt"/>
              </a:rPr>
              <a:t>Концерн «РОСЭНЕРГОАТОМ»</a:t>
            </a:r>
          </a:p>
        </p:txBody>
      </p:sp>
      <p:pic>
        <p:nvPicPr>
          <p:cNvPr id="7171" name="Picture 3" descr="C:\Documents and Settings\amashutikov\My Documents\My Pictures\ROSENERGOATO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688" y="0"/>
            <a:ext cx="1357312" cy="154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65138" y="981075"/>
            <a:ext cx="8678862" cy="533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FF9933"/>
              </a:buClr>
              <a:defRPr/>
            </a:pPr>
            <a:r>
              <a:rPr lang="ru-RU" sz="2000" b="1" dirty="0">
                <a:latin typeface="+mj-lt"/>
              </a:rPr>
              <a:t>Создание распределённого Электронного архива </a:t>
            </a:r>
          </a:p>
          <a:p>
            <a:pPr eaLnBrk="0" hangingPunct="0">
              <a:buClr>
                <a:srgbClr val="FF9933"/>
              </a:buClr>
              <a:defRPr/>
            </a:pPr>
            <a:r>
              <a:rPr lang="ru-RU" sz="2000" b="1" dirty="0">
                <a:latin typeface="+mj-lt"/>
              </a:rPr>
              <a:t>Системы противоаварийного реагирования</a:t>
            </a:r>
            <a:r>
              <a:rPr lang="en-US" sz="2000" b="1" dirty="0">
                <a:latin typeface="+mj-lt"/>
              </a:rPr>
              <a:t> </a:t>
            </a:r>
            <a:r>
              <a:rPr lang="ru-RU" sz="2000" b="1" dirty="0">
                <a:latin typeface="+mj-lt"/>
              </a:rPr>
              <a:t>Кризисного Центра</a:t>
            </a:r>
          </a:p>
          <a:p>
            <a:pPr eaLnBrk="0" hangingPunct="0">
              <a:spcBef>
                <a:spcPts val="600"/>
              </a:spcBef>
              <a:buClr>
                <a:srgbClr val="FF9933"/>
              </a:buClr>
              <a:defRPr/>
            </a:pPr>
            <a:r>
              <a:rPr lang="ru-RU" sz="1700" b="1" dirty="0">
                <a:latin typeface="+mj-lt"/>
              </a:rPr>
              <a:t>Реализация: </a:t>
            </a:r>
            <a:endParaRPr lang="en-US" sz="1700" b="1" dirty="0">
              <a:latin typeface="+mj-lt"/>
            </a:endParaRPr>
          </a:p>
          <a:p>
            <a:pPr marL="269875" indent="-269875" eaLnBrk="0" hangingPunct="0">
              <a:spcBef>
                <a:spcPts val="300"/>
              </a:spcBef>
              <a:buClr>
                <a:srgbClr val="FF9933"/>
              </a:buClr>
              <a:buFont typeface="Wingdings" pitchFamily="2" charset="2"/>
              <a:buChar char="n"/>
              <a:defRPr/>
            </a:pPr>
            <a:r>
              <a:rPr lang="ru-RU" sz="1700" dirty="0">
                <a:latin typeface="+mj-lt"/>
              </a:rPr>
              <a:t>Осуществлено сканирование микроформ, </a:t>
            </a:r>
            <a:br>
              <a:rPr lang="ru-RU" sz="1700" dirty="0">
                <a:latin typeface="+mj-lt"/>
              </a:rPr>
            </a:br>
            <a:r>
              <a:rPr lang="ru-RU" sz="1700" dirty="0">
                <a:latin typeface="+mj-lt"/>
              </a:rPr>
              <a:t>конструкторско-технологической документации </a:t>
            </a:r>
            <a:br>
              <a:rPr lang="ru-RU" sz="1700" dirty="0">
                <a:latin typeface="+mj-lt"/>
              </a:rPr>
            </a:br>
            <a:r>
              <a:rPr lang="ru-RU" sz="1700" dirty="0">
                <a:latin typeface="+mj-lt"/>
              </a:rPr>
              <a:t>(до формата А0*5)</a:t>
            </a:r>
          </a:p>
          <a:p>
            <a:pPr marL="269875" indent="-269875" eaLnBrk="0" hangingPunct="0">
              <a:spcBef>
                <a:spcPts val="300"/>
              </a:spcBef>
              <a:buClr>
                <a:srgbClr val="FF9933"/>
              </a:buClr>
              <a:buFont typeface="Wingdings" pitchFamily="2" charset="2"/>
              <a:buChar char=""/>
              <a:defRPr/>
            </a:pPr>
            <a:r>
              <a:rPr lang="ru-RU" sz="1700" dirty="0">
                <a:latin typeface="+mj-lt"/>
              </a:rPr>
              <a:t>Распознавание и создание электронных документов</a:t>
            </a:r>
          </a:p>
          <a:p>
            <a:pPr marL="269875" indent="-269875" eaLnBrk="0" hangingPunct="0">
              <a:spcBef>
                <a:spcPts val="300"/>
              </a:spcBef>
              <a:buClr>
                <a:srgbClr val="FF9933"/>
              </a:buClr>
              <a:buFont typeface="Wingdings" pitchFamily="2" charset="2"/>
              <a:buChar char=""/>
              <a:defRPr/>
            </a:pPr>
            <a:r>
              <a:rPr lang="ru-RU" sz="1700" dirty="0">
                <a:latin typeface="+mj-lt"/>
              </a:rPr>
              <a:t>Инсталляция </a:t>
            </a:r>
            <a:r>
              <a:rPr lang="ru-RU" sz="1600" dirty="0">
                <a:latin typeface="+mj-lt"/>
              </a:rPr>
              <a:t>ПО управления архивом САПЕРИОН </a:t>
            </a:r>
            <a:br>
              <a:rPr lang="ru-RU" sz="1600" dirty="0">
                <a:latin typeface="+mj-lt"/>
              </a:rPr>
            </a:br>
            <a:r>
              <a:rPr lang="ru-RU" sz="1600" dirty="0">
                <a:latin typeface="+mj-lt"/>
              </a:rPr>
              <a:t>и н</a:t>
            </a:r>
            <a:r>
              <a:rPr lang="ru-RU" sz="1700" dirty="0">
                <a:latin typeface="+mj-lt"/>
              </a:rPr>
              <a:t>аполнение электронного архива документами</a:t>
            </a:r>
          </a:p>
          <a:p>
            <a:pPr eaLnBrk="0" hangingPunct="0">
              <a:spcBef>
                <a:spcPts val="600"/>
              </a:spcBef>
              <a:buClr>
                <a:srgbClr val="FF9933"/>
              </a:buClr>
              <a:defRPr/>
            </a:pPr>
            <a:r>
              <a:rPr lang="ru-RU" sz="1600" b="1" dirty="0">
                <a:latin typeface="+mj-lt"/>
              </a:rPr>
              <a:t>Результат:</a:t>
            </a:r>
          </a:p>
          <a:p>
            <a:pPr eaLnBrk="0" hangingPunct="0">
              <a:spcBef>
                <a:spcPts val="600"/>
              </a:spcBef>
              <a:buClr>
                <a:srgbClr val="FF9933"/>
              </a:buClr>
              <a:defRPr/>
            </a:pPr>
            <a:r>
              <a:rPr lang="ru-RU" sz="1600" dirty="0">
                <a:latin typeface="+mj-lt"/>
              </a:rPr>
              <a:t>Создан распределенный архив на базе двух площадок </a:t>
            </a:r>
            <a:br>
              <a:rPr lang="ru-RU" sz="1600" dirty="0">
                <a:latin typeface="+mj-lt"/>
              </a:rPr>
            </a:br>
            <a:r>
              <a:rPr lang="ru-RU" sz="1600" dirty="0">
                <a:latin typeface="+mj-lt"/>
              </a:rPr>
              <a:t>НИКИЭТ и НТЦ АТР «РОСЭНЕРГОАТОМ</a:t>
            </a:r>
            <a:r>
              <a:rPr lang="ru-RU" sz="1600" b="1" dirty="0">
                <a:latin typeface="+mj-lt"/>
              </a:rPr>
              <a:t>»</a:t>
            </a:r>
          </a:p>
          <a:p>
            <a:pPr marL="269875" indent="-269875" eaLnBrk="0" hangingPunct="0">
              <a:spcBef>
                <a:spcPts val="600"/>
              </a:spcBef>
              <a:buClr>
                <a:srgbClr val="FF9933"/>
              </a:buClr>
              <a:buFont typeface="Wingdings" pitchFamily="2" charset="2"/>
              <a:buChar char=""/>
              <a:defRPr/>
            </a:pPr>
            <a:r>
              <a:rPr lang="ru-RU" sz="1600" dirty="0">
                <a:latin typeface="+mj-lt"/>
              </a:rPr>
              <a:t>Обеспечено надежное долгосрочное хранение ЭИР</a:t>
            </a:r>
            <a:br>
              <a:rPr lang="ru-RU" sz="1600" dirty="0">
                <a:latin typeface="+mj-lt"/>
              </a:rPr>
            </a:br>
            <a:r>
              <a:rPr lang="ru-RU" sz="1600" dirty="0">
                <a:latin typeface="+mj-lt"/>
              </a:rPr>
              <a:t>(объём хранилища 1,8 ТБ на базе </a:t>
            </a:r>
            <a:br>
              <a:rPr lang="ru-RU" sz="1600" dirty="0">
                <a:latin typeface="+mj-lt"/>
              </a:rPr>
            </a:br>
            <a:r>
              <a:rPr lang="ru-RU" sz="1600" dirty="0">
                <a:latin typeface="+mj-lt"/>
              </a:rPr>
              <a:t>роботизированной библиотеки ЭЛАР НСМ 4000)</a:t>
            </a:r>
          </a:p>
          <a:p>
            <a:pPr marL="269875" indent="-269875" eaLnBrk="0" hangingPunct="0">
              <a:spcBef>
                <a:spcPts val="600"/>
              </a:spcBef>
              <a:buClr>
                <a:srgbClr val="FF9933"/>
              </a:buClr>
              <a:buFont typeface="Wingdings" pitchFamily="2" charset="2"/>
              <a:buChar char=""/>
              <a:defRPr/>
            </a:pPr>
            <a:r>
              <a:rPr lang="ru-RU" sz="1600" dirty="0">
                <a:latin typeface="+mj-lt"/>
              </a:rPr>
              <a:t>Оперативная актуализация  документов</a:t>
            </a:r>
          </a:p>
          <a:p>
            <a:pPr marL="269875" indent="-269875" eaLnBrk="0" hangingPunct="0">
              <a:spcBef>
                <a:spcPts val="600"/>
              </a:spcBef>
              <a:buClr>
                <a:srgbClr val="FF9933"/>
              </a:buClr>
              <a:buFont typeface="Wingdings" pitchFamily="2" charset="2"/>
              <a:buChar char=""/>
              <a:defRPr/>
            </a:pPr>
            <a:r>
              <a:rPr lang="ru-RU" sz="1600" dirty="0">
                <a:latin typeface="+mj-lt"/>
              </a:rPr>
              <a:t>Оперативный доступ к конструкторско-технологической </a:t>
            </a:r>
            <a:br>
              <a:rPr lang="ru-RU" sz="1600" dirty="0">
                <a:latin typeface="+mj-lt"/>
              </a:rPr>
            </a:br>
            <a:r>
              <a:rPr lang="ru-RU" sz="1600" dirty="0">
                <a:latin typeface="+mj-lt"/>
              </a:rPr>
              <a:t>документации на объекты</a:t>
            </a:r>
          </a:p>
        </p:txBody>
      </p:sp>
      <p:pic>
        <p:nvPicPr>
          <p:cNvPr id="7173" name="Picture 7" descr="C:\DOCUME~1\EKASAT~1\LOCALS~1\Temp\Rar$DR17.8719\РОСЭНЕРГОATOM-Архив0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1628775"/>
            <a:ext cx="3203575" cy="232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8675688" y="63087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fld id="{44D05458-7F1D-42A6-A20B-6D442C8E2772}" type="slidenum">
              <a:rPr lang="ru-RU">
                <a:solidFill>
                  <a:schemeClr val="bg1"/>
                </a:solidFill>
              </a:rPr>
              <a:pPr/>
              <a:t>3</a:t>
            </a:fld>
            <a:endParaRPr lang="ru-RU">
              <a:solidFill>
                <a:schemeClr val="bg1"/>
              </a:solidFill>
            </a:endParaRPr>
          </a:p>
        </p:txBody>
      </p:sp>
      <p:pic>
        <p:nvPicPr>
          <p:cNvPr id="71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1863" y="4005263"/>
            <a:ext cx="23907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950" y="4941888"/>
            <a:ext cx="183515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00"/>
            <a:ext cx="8727282" cy="6949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54145932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Содержимое 5"/>
          <p:cNvSpPr>
            <a:spLocks noGrp="1"/>
          </p:cNvSpPr>
          <p:nvPr>
            <p:ph/>
          </p:nvPr>
        </p:nvSpPr>
        <p:spPr>
          <a:xfrm>
            <a:off x="2643188" y="2000250"/>
            <a:ext cx="7000875" cy="5286375"/>
          </a:xfrm>
        </p:spPr>
        <p:txBody>
          <a:bodyPr lIns="91440" tIns="45720" rIns="91440" bIns="45720"/>
          <a:lstStyle/>
          <a:p>
            <a:pPr marL="342900" lvl="1" indent="-342900">
              <a:buFont typeface="Wingdings 2" pitchFamily="18" charset="2"/>
              <a:buNone/>
            </a:pPr>
            <a:r>
              <a:rPr lang="ru-RU" smtClean="0">
                <a:solidFill>
                  <a:srgbClr val="324A99"/>
                </a:solidFill>
                <a:latin typeface="Tahoma" pitchFamily="34" charset="0"/>
              </a:rPr>
              <a:t>		</a:t>
            </a:r>
            <a:endParaRPr lang="ru-RU" smtClean="0">
              <a:latin typeface="Arial" charset="0"/>
            </a:endParaRPr>
          </a:p>
        </p:txBody>
      </p:sp>
      <p:sp>
        <p:nvSpPr>
          <p:cNvPr id="120836" name="Номер слайда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93D88585-3B70-4895-854E-F2A69952429A}" type="slidenum">
              <a:rPr lang="ru-RU" sz="1400"/>
              <a:pPr algn="r" eaLnBrk="1" hangingPunct="1"/>
              <a:t>5</a:t>
            </a:fld>
            <a:endParaRPr lang="ru-RU" sz="1400"/>
          </a:p>
        </p:txBody>
      </p:sp>
      <p:pic>
        <p:nvPicPr>
          <p:cNvPr id="120837" name="Picture 7" descr="nsm3000_u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775" y="3716338"/>
            <a:ext cx="1343025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одержимое 6"/>
          <p:cNvSpPr txBox="1">
            <a:spLocks/>
          </p:cNvSpPr>
          <p:nvPr/>
        </p:nvSpPr>
        <p:spPr bwMode="auto">
          <a:xfrm>
            <a:off x="611560" y="1412776"/>
            <a:ext cx="7200800" cy="481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58775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15875"/>
            <a:r>
              <a:rPr lang="ru-RU" sz="2000" b="1" dirty="0">
                <a:latin typeface="+mj-lt"/>
              </a:rPr>
              <a:t>Электронный архив текстов </a:t>
            </a:r>
            <a:r>
              <a:rPr lang="ru-RU" sz="2000" b="1" dirty="0" smtClean="0">
                <a:latin typeface="+mj-lt"/>
              </a:rPr>
              <a:t>научно-исследовательских </a:t>
            </a:r>
            <a:br>
              <a:rPr lang="ru-RU" sz="2000" b="1" dirty="0" smtClean="0">
                <a:latin typeface="+mj-lt"/>
              </a:rPr>
            </a:br>
            <a:r>
              <a:rPr lang="ru-RU" sz="2000" b="1" dirty="0" smtClean="0">
                <a:latin typeface="+mj-lt"/>
              </a:rPr>
              <a:t>и</a:t>
            </a:r>
            <a:r>
              <a:rPr lang="ru-RU" sz="2000" b="1" dirty="0" smtClean="0">
                <a:latin typeface="+mj-lt"/>
              </a:rPr>
              <a:t> опытно-конструкторских </a:t>
            </a:r>
            <a:r>
              <a:rPr lang="ru-RU" sz="2000" b="1" dirty="0">
                <a:latin typeface="+mj-lt"/>
              </a:rPr>
              <a:t>работ на базе ПО САПЕРИОН</a:t>
            </a:r>
          </a:p>
          <a:p>
            <a:pPr>
              <a:spcBef>
                <a:spcPts val="600"/>
              </a:spcBef>
            </a:pPr>
            <a:endParaRPr lang="ru-RU" sz="800" b="1" dirty="0">
              <a:latin typeface="+mj-lt"/>
            </a:endParaRPr>
          </a:p>
          <a:p>
            <a:pPr>
              <a:spcBef>
                <a:spcPts val="600"/>
              </a:spcBef>
              <a:buClr>
                <a:srgbClr val="FF9900"/>
              </a:buClr>
            </a:pPr>
            <a:r>
              <a:rPr lang="ru-RU" sz="2000" b="1" dirty="0">
                <a:latin typeface="+mj-lt"/>
              </a:rPr>
              <a:t>На основе :</a:t>
            </a:r>
          </a:p>
          <a:p>
            <a:pPr>
              <a:spcBef>
                <a:spcPts val="600"/>
              </a:spcBef>
              <a:buClr>
                <a:srgbClr val="FF9900"/>
              </a:buClr>
              <a:buFont typeface="Arial" charset="0"/>
              <a:buChar char="■"/>
            </a:pPr>
            <a:r>
              <a:rPr lang="ru-RU" dirty="0">
                <a:latin typeface="+mj-lt"/>
              </a:rPr>
              <a:t>Роботизированной библиотеки </a:t>
            </a:r>
            <a:r>
              <a:rPr lang="en-US" dirty="0">
                <a:latin typeface="+mj-lt"/>
              </a:rPr>
              <a:t>DVD </a:t>
            </a:r>
            <a:r>
              <a:rPr lang="ru-RU" dirty="0">
                <a:latin typeface="+mj-lt"/>
              </a:rPr>
              <a:t>дисков ЭЛАР НСМ 4000  </a:t>
            </a:r>
            <a:r>
              <a:rPr lang="ru-RU" dirty="0" smtClean="0">
                <a:latin typeface="+mj-lt"/>
              </a:rPr>
              <a:t/>
            </a:r>
            <a:br>
              <a:rPr lang="ru-RU" dirty="0" smtClean="0">
                <a:latin typeface="+mj-lt"/>
              </a:rPr>
            </a:br>
            <a:r>
              <a:rPr lang="ru-RU" dirty="0" smtClean="0">
                <a:latin typeface="+mj-lt"/>
              </a:rPr>
              <a:t>(</a:t>
            </a:r>
            <a:r>
              <a:rPr lang="ru-RU" dirty="0">
                <a:latin typeface="+mj-lt"/>
              </a:rPr>
              <a:t>объём хранилища до 2 ТБ, обработка запросов до 1 млн. в час)</a:t>
            </a:r>
          </a:p>
          <a:p>
            <a:pPr>
              <a:spcBef>
                <a:spcPts val="600"/>
              </a:spcBef>
              <a:buClr>
                <a:srgbClr val="FF9900"/>
              </a:buClr>
              <a:buFont typeface="Arial" charset="0"/>
              <a:buChar char="■"/>
            </a:pPr>
            <a:r>
              <a:rPr lang="ru-RU" dirty="0">
                <a:latin typeface="+mj-lt"/>
              </a:rPr>
              <a:t>ПО управления архивом САПЕРИОН 5.0.</a:t>
            </a:r>
          </a:p>
          <a:p>
            <a:pPr lvl="1">
              <a:spcBef>
                <a:spcPts val="600"/>
              </a:spcBef>
              <a:buClr>
                <a:srgbClr val="FF9900"/>
              </a:buClr>
              <a:buFont typeface="Arial" charset="0"/>
              <a:buChar char="■"/>
            </a:pPr>
            <a:r>
              <a:rPr lang="ru-RU" sz="2000" b="1" dirty="0">
                <a:latin typeface="+mj-lt"/>
              </a:rPr>
              <a:t>Поставка и инсталляция:</a:t>
            </a:r>
          </a:p>
          <a:p>
            <a:pPr>
              <a:spcBef>
                <a:spcPts val="600"/>
              </a:spcBef>
              <a:buClr>
                <a:srgbClr val="FF9900"/>
              </a:buClr>
              <a:buFont typeface="Arial" charset="0"/>
              <a:buChar char="■"/>
            </a:pPr>
            <a:r>
              <a:rPr lang="ru-RU" dirty="0">
                <a:latin typeface="+mj-lt"/>
              </a:rPr>
              <a:t>Высокоскоростного сканера СКАМАКС 2000 Д80 для системы электронного документооборота на основе ПО САПЕРИОН 5.0.</a:t>
            </a:r>
          </a:p>
          <a:p>
            <a:pPr>
              <a:spcBef>
                <a:spcPts val="600"/>
              </a:spcBef>
              <a:buClr>
                <a:srgbClr val="FF9900"/>
              </a:buClr>
              <a:buFont typeface="Arial" charset="0"/>
              <a:buChar char="■"/>
            </a:pPr>
            <a:endParaRPr lang="ru-RU" dirty="0"/>
          </a:p>
          <a:p>
            <a:pPr>
              <a:spcBef>
                <a:spcPts val="600"/>
              </a:spcBef>
              <a:buClr>
                <a:srgbClr val="FF9900"/>
              </a:buClr>
              <a:buFont typeface="Arial" charset="0"/>
              <a:buChar char="■"/>
            </a:pPr>
            <a:r>
              <a:rPr lang="ru-RU" dirty="0"/>
              <a:t>Оснащение стеллажами архива НИОКР ВНИИАЭС</a:t>
            </a:r>
          </a:p>
          <a:p>
            <a:pPr>
              <a:spcBef>
                <a:spcPts val="600"/>
              </a:spcBef>
              <a:buClr>
                <a:srgbClr val="FF9900"/>
              </a:buClr>
              <a:buFont typeface="Arial" charset="0"/>
              <a:buChar char="■"/>
            </a:pPr>
            <a:endParaRPr lang="ru-RU" sz="800" dirty="0"/>
          </a:p>
          <a:p>
            <a:pPr>
              <a:spcBef>
                <a:spcPts val="600"/>
              </a:spcBef>
              <a:buClr>
                <a:srgbClr val="FF9900"/>
              </a:buClr>
            </a:pPr>
            <a:endParaRPr lang="ru-RU" sz="1600" b="1" i="1" dirty="0">
              <a:solidFill>
                <a:srgbClr val="1B374F"/>
              </a:solidFill>
            </a:endParaRPr>
          </a:p>
        </p:txBody>
      </p:sp>
      <p:pic>
        <p:nvPicPr>
          <p:cNvPr id="13321" name="Picture 9" descr="http://www.vniiaes.ru/pics/_logo_vniia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63" y="714375"/>
            <a:ext cx="1466850" cy="928688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8" name="Заголовок 4"/>
          <p:cNvSpPr txBox="1">
            <a:spLocks/>
          </p:cNvSpPr>
          <p:nvPr/>
        </p:nvSpPr>
        <p:spPr bwMode="auto">
          <a:xfrm>
            <a:off x="714375" y="116632"/>
            <a:ext cx="8429625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Всероссийский Научно-исследовательский институт атомных электростанций</a:t>
            </a:r>
          </a:p>
        </p:txBody>
      </p:sp>
    </p:spTree>
    <p:extLst>
      <p:ext uri="{BB962C8B-B14F-4D97-AF65-F5344CB8AC3E}">
        <p14:creationId xmlns="" xmlns:p14="http://schemas.microsoft.com/office/powerpoint/2010/main" val="4198174006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" y="-71129"/>
            <a:ext cx="8712968" cy="6929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18245596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75"/>
            <a:ext cx="8532440" cy="685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269903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4"/>
          <p:cNvSpPr>
            <a:spLocks noGrp="1"/>
          </p:cNvSpPr>
          <p:nvPr>
            <p:ph type="title" idx="4294967295"/>
          </p:nvPr>
        </p:nvSpPr>
        <p:spPr>
          <a:xfrm>
            <a:off x="714375" y="116632"/>
            <a:ext cx="8429625" cy="836613"/>
          </a:xfrm>
        </p:spPr>
        <p:txBody>
          <a:bodyPr lIns="91440" tIns="45720" rIns="91440" bIns="45720" anchor="ctr"/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Всероссийский Научно-исследовательский институт атомных электростанций</a:t>
            </a:r>
          </a:p>
        </p:txBody>
      </p:sp>
      <p:sp>
        <p:nvSpPr>
          <p:cNvPr id="9" name="Содержимое 6"/>
          <p:cNvSpPr txBox="1">
            <a:spLocks/>
          </p:cNvSpPr>
          <p:nvPr/>
        </p:nvSpPr>
        <p:spPr bwMode="auto">
          <a:xfrm>
            <a:off x="683568" y="1412776"/>
            <a:ext cx="6829425" cy="475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58775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200" b="1" dirty="0"/>
              <a:t>Электронный архив научно-</a:t>
            </a:r>
            <a:endParaRPr lang="en-US" sz="2200" b="1" dirty="0"/>
          </a:p>
          <a:p>
            <a:r>
              <a:rPr lang="ru-RU" sz="2200" b="1" dirty="0"/>
              <a:t>исследовательских работ и технической </a:t>
            </a:r>
            <a:endParaRPr lang="en-US" sz="2200" b="1" dirty="0"/>
          </a:p>
          <a:p>
            <a:r>
              <a:rPr lang="ru-RU" sz="2200" b="1" dirty="0"/>
              <a:t>Документации на базе ПО САПЕРИОН</a:t>
            </a:r>
          </a:p>
          <a:p>
            <a:pPr>
              <a:spcBef>
                <a:spcPts val="600"/>
              </a:spcBef>
            </a:pPr>
            <a:endParaRPr lang="ru-RU" sz="800" b="1" dirty="0"/>
          </a:p>
          <a:p>
            <a:pPr>
              <a:spcBef>
                <a:spcPts val="600"/>
              </a:spcBef>
            </a:pPr>
            <a:endParaRPr lang="ru-RU" sz="800" b="1" dirty="0"/>
          </a:p>
          <a:p>
            <a:pPr>
              <a:spcBef>
                <a:spcPts val="600"/>
              </a:spcBef>
              <a:buClr>
                <a:srgbClr val="FF9900"/>
              </a:buClr>
            </a:pPr>
            <a:r>
              <a:rPr lang="ru-RU" sz="2400" dirty="0"/>
              <a:t>Результат :</a:t>
            </a:r>
          </a:p>
          <a:p>
            <a:pPr>
              <a:spcBef>
                <a:spcPts val="600"/>
              </a:spcBef>
              <a:buClr>
                <a:srgbClr val="FF9900"/>
              </a:buClr>
              <a:buFont typeface="Arial" charset="0"/>
              <a:buChar char="■"/>
            </a:pPr>
            <a:r>
              <a:rPr lang="ru-RU" sz="2000" dirty="0"/>
              <a:t>Обеспечение сохранности документации</a:t>
            </a:r>
          </a:p>
          <a:p>
            <a:pPr>
              <a:spcBef>
                <a:spcPts val="600"/>
              </a:spcBef>
              <a:buClr>
                <a:srgbClr val="FF9900"/>
              </a:buClr>
              <a:buFont typeface="Arial" charset="0"/>
              <a:buChar char="■"/>
            </a:pPr>
            <a:r>
              <a:rPr lang="ru-RU" sz="2000" dirty="0"/>
              <a:t>Оперативный доступ к информационному ресурсу</a:t>
            </a:r>
          </a:p>
          <a:p>
            <a:pPr>
              <a:spcBef>
                <a:spcPts val="600"/>
              </a:spcBef>
              <a:buClr>
                <a:srgbClr val="FF9900"/>
              </a:buClr>
              <a:buFont typeface="Arial" charset="0"/>
              <a:buChar char="■"/>
            </a:pPr>
            <a:r>
              <a:rPr lang="ru-RU" sz="2000" dirty="0"/>
              <a:t>Инсталляция сканирующего модуля ПО САПЕРИОН </a:t>
            </a:r>
            <a:r>
              <a:rPr lang="ru-RU" sz="2000" dirty="0" smtClean="0"/>
              <a:t>обеспечила </a:t>
            </a:r>
            <a:r>
              <a:rPr lang="ru-RU" sz="2000" dirty="0"/>
              <a:t>минимизацию ошибок при вводе документов и ускорила процесс обработки поступающей документации</a:t>
            </a:r>
            <a:endParaRPr lang="en-US" sz="2000" dirty="0"/>
          </a:p>
          <a:p>
            <a:pPr>
              <a:spcBef>
                <a:spcPts val="600"/>
              </a:spcBef>
              <a:buClr>
                <a:srgbClr val="FF9900"/>
              </a:buClr>
              <a:buFont typeface="Arial" charset="0"/>
              <a:buChar char="■"/>
            </a:pPr>
            <a:r>
              <a:rPr lang="ru-RU" sz="2000" dirty="0"/>
              <a:t>Участок сканирования на базе СКАМАКС 2000</a:t>
            </a:r>
            <a:endParaRPr lang="ru-RU" sz="800" dirty="0"/>
          </a:p>
          <a:p>
            <a:pPr>
              <a:spcBef>
                <a:spcPts val="600"/>
              </a:spcBef>
              <a:buClr>
                <a:srgbClr val="FF9900"/>
              </a:buClr>
            </a:pPr>
            <a:endParaRPr lang="ru-RU" sz="1600" b="1" i="1" dirty="0">
              <a:solidFill>
                <a:srgbClr val="1B374F"/>
              </a:solidFill>
            </a:endParaRPr>
          </a:p>
        </p:txBody>
      </p:sp>
      <p:pic>
        <p:nvPicPr>
          <p:cNvPr id="13321" name="Picture 9" descr="http://www.vniiaes.ru/pics/_logo_vniiae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63" y="714375"/>
            <a:ext cx="1466850" cy="928688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4801898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logo-ELAR"/>
          <p:cNvPicPr>
            <a:picLocks noChangeAspect="1" noChangeArrowheads="1"/>
          </p:cNvPicPr>
          <p:nvPr/>
        </p:nvPicPr>
        <p:blipFill>
          <a:blip r:embed="rId3" cstate="print"/>
          <a:srcRect b="30800"/>
          <a:stretch>
            <a:fillRect/>
          </a:stretch>
        </p:blipFill>
        <p:spPr bwMode="auto">
          <a:xfrm>
            <a:off x="5940152" y="692696"/>
            <a:ext cx="27924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928688" y="4500563"/>
            <a:ext cx="624840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ts val="600"/>
              </a:spcBef>
            </a:pPr>
            <a:r>
              <a:rPr lang="de-DE" b="1"/>
              <a:t>127083, Москва</a:t>
            </a:r>
            <a:r>
              <a:rPr lang="ru-RU" b="1"/>
              <a:t/>
            </a:r>
            <a:br>
              <a:rPr lang="ru-RU" b="1"/>
            </a:br>
            <a:r>
              <a:rPr lang="de-DE" b="1"/>
              <a:t>Петровско-Разумовская аллея, 12а</a:t>
            </a:r>
          </a:p>
          <a:p>
            <a:pPr eaLnBrk="0" hangingPunct="0">
              <a:spcBef>
                <a:spcPts val="600"/>
              </a:spcBef>
            </a:pPr>
            <a:r>
              <a:rPr lang="de-DE" b="1"/>
              <a:t>Тел.:</a:t>
            </a:r>
            <a:r>
              <a:rPr lang="de-DE" b="1">
                <a:solidFill>
                  <a:srgbClr val="000099"/>
                </a:solidFill>
              </a:rPr>
              <a:t> </a:t>
            </a:r>
            <a:r>
              <a:rPr lang="de-DE" b="1">
                <a:solidFill>
                  <a:srgbClr val="FF0000"/>
                </a:solidFill>
              </a:rPr>
              <a:t>+7 (495) 792</a:t>
            </a:r>
            <a:r>
              <a:rPr lang="ru-RU" b="1">
                <a:solidFill>
                  <a:srgbClr val="FF0000"/>
                </a:solidFill>
              </a:rPr>
              <a:t>-</a:t>
            </a:r>
            <a:r>
              <a:rPr lang="de-DE" b="1">
                <a:solidFill>
                  <a:srgbClr val="FF0000"/>
                </a:solidFill>
              </a:rPr>
              <a:t>31</a:t>
            </a:r>
            <a:r>
              <a:rPr lang="ru-RU" b="1">
                <a:solidFill>
                  <a:srgbClr val="FF0000"/>
                </a:solidFill>
              </a:rPr>
              <a:t>-</a:t>
            </a:r>
            <a:r>
              <a:rPr lang="de-DE" b="1">
                <a:solidFill>
                  <a:srgbClr val="FF0000"/>
                </a:solidFill>
              </a:rPr>
              <a:t>31</a:t>
            </a:r>
            <a:r>
              <a:rPr lang="de-DE" b="1"/>
              <a:t>,</a:t>
            </a:r>
            <a:r>
              <a:rPr lang="en-US" b="1"/>
              <a:t> </a:t>
            </a:r>
            <a:r>
              <a:rPr lang="de-DE" b="1"/>
              <a:t>факс: +7 (495) 251 3603</a:t>
            </a:r>
          </a:p>
          <a:p>
            <a:pPr eaLnBrk="0" hangingPunct="0">
              <a:spcBef>
                <a:spcPts val="600"/>
              </a:spcBef>
            </a:pPr>
            <a:r>
              <a:rPr lang="en-US" b="1"/>
              <a:t>HTTP: </a:t>
            </a:r>
            <a:r>
              <a:rPr lang="en-US" b="1">
                <a:solidFill>
                  <a:srgbClr val="324699"/>
                </a:solidFill>
                <a:hlinkClick r:id="rId4"/>
              </a:rPr>
              <a:t>www.elar.ru</a:t>
            </a:r>
            <a:r>
              <a:rPr lang="en-US" b="1"/>
              <a:t>   E-mail: office@elar.ru</a:t>
            </a:r>
            <a:r>
              <a:rPr lang="ru-RU" b="1"/>
              <a:t> </a:t>
            </a:r>
            <a:endParaRPr lang="de-DE" b="1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971600" y="2852936"/>
            <a:ext cx="4929187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2060"/>
                </a:solidFill>
                <a:latin typeface="+mj-lt"/>
              </a:rPr>
              <a:t>Спасибо за внимание</a:t>
            </a:r>
            <a:endParaRPr lang="de-DE" sz="36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1509" name="Rectangle 10"/>
          <p:cNvSpPr>
            <a:spLocks noChangeArrowheads="1"/>
          </p:cNvSpPr>
          <p:nvPr/>
        </p:nvSpPr>
        <p:spPr bwMode="auto">
          <a:xfrm>
            <a:off x="8675688" y="63087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fld id="{FD56DE02-9383-4AB2-959A-E6CF93309AC5}" type="slidenum">
              <a:rPr lang="ru-RU">
                <a:solidFill>
                  <a:schemeClr val="bg1"/>
                </a:solidFill>
              </a:rPr>
              <a:pPr/>
              <a:t>9</a:t>
            </a:fld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элар">
      <a:dk1>
        <a:sysClr val="windowText" lastClr="000000"/>
      </a:dk1>
      <a:lt1>
        <a:sysClr val="window" lastClr="FFFFFF"/>
      </a:lt1>
      <a:dk2>
        <a:srgbClr val="002163"/>
      </a:dk2>
      <a:lt2>
        <a:srgbClr val="EEECE1"/>
      </a:lt2>
      <a:accent1>
        <a:srgbClr val="0066FF"/>
      </a:accent1>
      <a:accent2>
        <a:srgbClr val="F79646"/>
      </a:accent2>
      <a:accent3>
        <a:srgbClr val="0099FF"/>
      </a:accent3>
      <a:accent4>
        <a:srgbClr val="C00000"/>
      </a:accent4>
      <a:accent5>
        <a:srgbClr val="4BACC6"/>
      </a:accent5>
      <a:accent6>
        <a:srgbClr val="7030A0"/>
      </a:accent6>
      <a:hlink>
        <a:srgbClr val="33CCFF"/>
      </a:hlink>
      <a:folHlink>
        <a:srgbClr val="7F7F7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19</TotalTime>
  <Words>196</Words>
  <Application>Microsoft Office PowerPoint</Application>
  <PresentationFormat>Экран (4:3)</PresentationFormat>
  <Paragraphs>71</Paragraphs>
  <Slides>9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Тема1</vt:lpstr>
      <vt:lpstr>Слайд 1</vt:lpstr>
      <vt:lpstr>НИКИЭТ им. Н.А.Доллежаля</vt:lpstr>
      <vt:lpstr>Концерн «РОСЭНЕРГОАТОМ»</vt:lpstr>
      <vt:lpstr>Слайд 4</vt:lpstr>
      <vt:lpstr>Слайд 5</vt:lpstr>
      <vt:lpstr>Слайд 6</vt:lpstr>
      <vt:lpstr>Слайд 7</vt:lpstr>
      <vt:lpstr>Всероссийский Научно-исследовательский институт атомных электростанций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НИКИЭТ им. Н.А.Доллежаля</dc:title>
  <dc:creator>1</dc:creator>
  <cp:lastModifiedBy>shahamov</cp:lastModifiedBy>
  <cp:revision>4</cp:revision>
  <dcterms:created xsi:type="dcterms:W3CDTF">2012-10-22T20:03:58Z</dcterms:created>
  <dcterms:modified xsi:type="dcterms:W3CDTF">2012-10-23T05:39:06Z</dcterms:modified>
</cp:coreProperties>
</file>