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notesMasterIdLst>
    <p:notesMasterId r:id="rId19"/>
  </p:notesMasterIdLst>
  <p:handoutMasterIdLst>
    <p:handoutMasterId r:id="rId20"/>
  </p:handoutMasterIdLst>
  <p:sldIdLst>
    <p:sldId id="256" r:id="rId2"/>
    <p:sldId id="276" r:id="rId3"/>
    <p:sldId id="306" r:id="rId4"/>
    <p:sldId id="312" r:id="rId5"/>
    <p:sldId id="313" r:id="rId6"/>
    <p:sldId id="311" r:id="rId7"/>
    <p:sldId id="314" r:id="rId8"/>
    <p:sldId id="315" r:id="rId9"/>
    <p:sldId id="319" r:id="rId10"/>
    <p:sldId id="316" r:id="rId11"/>
    <p:sldId id="327" r:id="rId12"/>
    <p:sldId id="328" r:id="rId13"/>
    <p:sldId id="329" r:id="rId14"/>
    <p:sldId id="330" r:id="rId15"/>
    <p:sldId id="331" r:id="rId16"/>
    <p:sldId id="263" r:id="rId17"/>
    <p:sldId id="332" r:id="rId18"/>
  </p:sldIdLst>
  <p:sldSz cx="9144000" cy="6858000" type="screen4x3"/>
  <p:notesSz cx="9144000" cy="6858000"/>
  <p:defaultTextStyle>
    <a:defPPr>
      <a:defRPr lang="ru-RU"/>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68426"/>
    <a:srgbClr val="F79646"/>
    <a:srgbClr val="BABABA"/>
    <a:srgbClr val="6699FF"/>
    <a:srgbClr val="66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21" autoAdjust="0"/>
    <p:restoredTop sz="76214" autoAdjust="0"/>
  </p:normalViewPr>
  <p:slideViewPr>
    <p:cSldViewPr>
      <p:cViewPr varScale="1">
        <p:scale>
          <a:sx n="78" d="100"/>
          <a:sy n="78" d="100"/>
        </p:scale>
        <p:origin x="-63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38A63DDF-3A14-4E39-9786-64ED29E8D50A}" type="datetimeFigureOut">
              <a:rPr lang="ru-RU" smtClean="0"/>
              <a:pPr/>
              <a:t>26.09.2012</a:t>
            </a:fld>
            <a:endParaRPr lang="ru-RU"/>
          </a:p>
        </p:txBody>
      </p:sp>
      <p:sp>
        <p:nvSpPr>
          <p:cNvPr id="4" name="Нижний колонтитул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150766D5-39E6-42BF-9150-2EB9601EB5F8}"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a:defRPr/>
            </a:pPr>
            <a:endParaRPr lang="ru-RU" dirty="0"/>
          </a:p>
        </p:txBody>
      </p:sp>
      <p:sp>
        <p:nvSpPr>
          <p:cNvPr id="3" name="Дата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pPr>
              <a:defRPr/>
            </a:pPr>
            <a:fld id="{77FE92A3-FAC8-4DC2-BFEC-E1CA6B938F03}" type="datetimeFigureOut">
              <a:rPr lang="ru-RU"/>
              <a:pPr>
                <a:defRPr/>
              </a:pPr>
              <a:t>26.09.2012</a:t>
            </a:fld>
            <a:endParaRPr lang="ru-RU" dirty="0"/>
          </a:p>
        </p:txBody>
      </p:sp>
      <p:sp>
        <p:nvSpPr>
          <p:cNvPr id="4" name="Образ слайда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ru-RU" noProof="0" dirty="0" smtClean="0"/>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pPr>
              <a:defRPr/>
            </a:pPr>
            <a:endParaRPr lang="ru-RU" dirty="0"/>
          </a:p>
        </p:txBody>
      </p:sp>
      <p:sp>
        <p:nvSpPr>
          <p:cNvPr id="7" name="Номер слайда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pPr>
              <a:defRPr/>
            </a:pPr>
            <a:fld id="{5F1E596F-377C-4003-BCD4-0E7DCBFA5373}" type="slidenum">
              <a:rPr lang="ru-RU"/>
              <a:pPr>
                <a:defRPr/>
              </a:pPr>
              <a:t>‹#›</a:t>
            </a:fld>
            <a:endParaRPr lang="ru-RU" dirty="0"/>
          </a:p>
        </p:txBody>
      </p:sp>
    </p:spTree>
    <p:extLst>
      <p:ext uri="{BB962C8B-B14F-4D97-AF65-F5344CB8AC3E}">
        <p14:creationId xmlns:p14="http://schemas.microsoft.com/office/powerpoint/2010/main" xmlns="" val="4654477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Образ слайда 1"/>
          <p:cNvSpPr>
            <a:spLocks noGrp="1" noRot="1" noChangeAspect="1" noTextEdit="1"/>
          </p:cNvSpPr>
          <p:nvPr>
            <p:ph type="sldImg"/>
          </p:nvPr>
        </p:nvSpPr>
        <p:spPr bwMode="auto">
          <a:noFill/>
          <a:ln>
            <a:solidFill>
              <a:srgbClr val="000000"/>
            </a:solidFill>
            <a:miter lim="800000"/>
            <a:headEnd/>
            <a:tailEnd/>
          </a:ln>
        </p:spPr>
      </p:sp>
      <p:sp>
        <p:nvSpPr>
          <p:cNvPr id="1126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dirty="0" smtClean="0"/>
          </a:p>
        </p:txBody>
      </p:sp>
      <p:sp>
        <p:nvSpPr>
          <p:cNvPr id="112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9364AD-5272-4BDF-A2D3-95D5AF747E51}" type="slidenum">
              <a:rPr lang="ru-RU" smtClean="0"/>
              <a:pPr/>
              <a:t>1</a:t>
            </a:fld>
            <a:endParaRPr lang="ru-RU"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dirty="0" smtClean="0"/>
              <a:t>Индексная информация выгружается в базу данных и создается массив электронных образов. </a:t>
            </a:r>
            <a:r>
              <a:rPr lang="ru-RU" dirty="0" smtClean="0"/>
              <a:t>Данные и изображения выгружаются в формате </a:t>
            </a:r>
            <a:r>
              <a:rPr lang="en-US" dirty="0" smtClean="0"/>
              <a:t>XML</a:t>
            </a:r>
            <a:r>
              <a:rPr lang="ru-RU" dirty="0" smtClean="0"/>
              <a:t>, в любых пользовательских форматах либо напрямую в ODBC-совместимые базы данных, системы управления контентом предприятия, системы хранения и поисковые приложения.</a:t>
            </a:r>
            <a:endParaRPr lang="ru-RU" sz="1200" b="1" dirty="0" smtClean="0"/>
          </a:p>
          <a:p>
            <a:endParaRPr lang="ru-RU" dirty="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10</a:t>
            </a:fld>
            <a:endParaRPr lang="ru-R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4451"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ru-RU" dirty="0" smtClean="0"/>
              <a:t>Подсистема текущего ввода документов предназначена для текущего пополнения информационного ресурса электронного архива.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dirty="0" smtClean="0">
                <a:latin typeface="Arial" charset="0"/>
              </a:rPr>
              <a:t>Различают несколько типов входящих</a:t>
            </a:r>
            <a:r>
              <a:rPr lang="ru-RU" sz="1200" b="1" baseline="0" dirty="0" smtClean="0">
                <a:latin typeface="Arial" charset="0"/>
              </a:rPr>
              <a:t> документов:</a:t>
            </a:r>
            <a:endParaRPr lang="ru-RU" sz="1200" b="1"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dirty="0" smtClean="0">
                <a:latin typeface="Arial" charset="0"/>
              </a:rPr>
              <a:t>Структурированные</a:t>
            </a:r>
            <a:r>
              <a:rPr lang="ru-RU" sz="1200" dirty="0" smtClean="0">
                <a:latin typeface="Arial" charset="0"/>
              </a:rPr>
              <a:t> документы (бланк ЛН), </a:t>
            </a:r>
            <a:r>
              <a:rPr lang="ru-RU" sz="1200" b="1" dirty="0" smtClean="0">
                <a:latin typeface="Arial" charset="0"/>
              </a:rPr>
              <a:t>Слабоструктурированные</a:t>
            </a:r>
            <a:r>
              <a:rPr lang="ru-RU" sz="1200" dirty="0" smtClean="0">
                <a:latin typeface="Arial" charset="0"/>
              </a:rPr>
              <a:t> документы (опись, заявления) и </a:t>
            </a:r>
            <a:r>
              <a:rPr lang="ru-RU" sz="1200" b="1" dirty="0" smtClean="0">
                <a:latin typeface="Arial" charset="0"/>
              </a:rPr>
              <a:t>Неструктурированные</a:t>
            </a:r>
            <a:r>
              <a:rPr lang="ru-RU" sz="1200" dirty="0" smtClean="0">
                <a:latin typeface="Arial" charset="0"/>
              </a:rPr>
              <a:t> документы (справки, копии документов, выписки).</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dirty="0" smtClean="0">
              <a:latin typeface="Arial" charset="0"/>
            </a:endParaRPr>
          </a:p>
          <a:p>
            <a:r>
              <a:rPr lang="ru-RU" sz="1200" kern="1200" baseline="0" dirty="0" smtClean="0">
                <a:solidFill>
                  <a:schemeClr val="tx1"/>
                </a:solidFill>
                <a:latin typeface="+mn-lt"/>
                <a:ea typeface="+mn-ea"/>
                <a:cs typeface="+mn-cs"/>
              </a:rPr>
              <a:t>Кроме того, в каждой группе могут присутствовать проблемные документы – документы, работа с которыми затруднена особенностями их внешнего вида и использованных методов печати:</a:t>
            </a:r>
          </a:p>
          <a:p>
            <a:r>
              <a:rPr lang="ru-RU" sz="1200" kern="1200" baseline="0" dirty="0" smtClean="0">
                <a:solidFill>
                  <a:schemeClr val="tx1"/>
                </a:solidFill>
                <a:latin typeface="+mn-lt"/>
                <a:ea typeface="+mn-ea"/>
                <a:cs typeface="+mn-cs"/>
              </a:rPr>
              <a:t>— документы с рукописными полями;</a:t>
            </a:r>
          </a:p>
          <a:p>
            <a:r>
              <a:rPr lang="ru-RU" sz="1200" kern="1200" baseline="0" dirty="0" smtClean="0">
                <a:solidFill>
                  <a:schemeClr val="tx1"/>
                </a:solidFill>
                <a:latin typeface="+mn-lt"/>
                <a:ea typeface="+mn-ea"/>
                <a:cs typeface="+mn-cs"/>
              </a:rPr>
              <a:t>— документы, напечатанные в режиме экономии тонера или на старых моделях матричных принтеров;</a:t>
            </a:r>
          </a:p>
          <a:p>
            <a:r>
              <a:rPr lang="ru-RU" sz="1200" kern="1200" baseline="0" dirty="0" smtClean="0">
                <a:solidFill>
                  <a:schemeClr val="tx1"/>
                </a:solidFill>
                <a:latin typeface="+mn-lt"/>
                <a:ea typeface="+mn-ea"/>
                <a:cs typeface="+mn-cs"/>
              </a:rPr>
              <a:t>— документы на цветных бланках, особенно, документы на вторых экземплярах самокопирующихся бланков;</a:t>
            </a:r>
          </a:p>
          <a:p>
            <a:r>
              <a:rPr lang="ru-RU" sz="1200" kern="1200" baseline="0" dirty="0" smtClean="0">
                <a:solidFill>
                  <a:schemeClr val="tx1"/>
                </a:solidFill>
                <a:latin typeface="+mn-lt"/>
                <a:ea typeface="+mn-ea"/>
                <a:cs typeface="+mn-cs"/>
              </a:rPr>
              <a:t>— документы на «полупрозрачной» бумаге.</a:t>
            </a:r>
            <a:endParaRPr lang="ru-RU" dirty="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12</a:t>
            </a:fld>
            <a:endParaRPr lang="ru-R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Для наполнения системы электронного архива документами в</a:t>
            </a:r>
            <a:r>
              <a:rPr lang="ru-RU" baseline="0" dirty="0" smtClean="0"/>
              <a:t> </a:t>
            </a:r>
            <a:r>
              <a:rPr lang="ru-RU" dirty="0" smtClean="0"/>
              <a:t>компании целесообразно организовать участки текущего ввода (центры оцифровки) документов. Участки базируются на программно-аппаратном комплексе (сканирующее оборудование и программы обработки электронных образов документов), интегрированном с СЭА. После оцифровки и постобработки электронные образы документов автоматически поступают в систему электронного архива, где осуществляется их индексирование и последующее хранение.</a:t>
            </a:r>
            <a:endParaRPr lang="ru-RU" dirty="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13</a:t>
            </a:fld>
            <a:endParaRPr lang="ru-R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Образ слайда 1"/>
          <p:cNvSpPr>
            <a:spLocks noGrp="1" noRot="1" noChangeAspect="1" noTextEdit="1"/>
          </p:cNvSpPr>
          <p:nvPr>
            <p:ph type="sldImg"/>
          </p:nvPr>
        </p:nvSpPr>
        <p:spPr bwMode="auto">
          <a:noFill/>
          <a:ln>
            <a:solidFill>
              <a:srgbClr val="000000"/>
            </a:solidFill>
            <a:miter lim="800000"/>
            <a:headEnd/>
            <a:tailEnd/>
          </a:ln>
        </p:spPr>
      </p:sp>
      <p:sp>
        <p:nvSpPr>
          <p:cNvPr id="74755" name="Заметки 2"/>
          <p:cNvSpPr>
            <a:spLocks noGrp="1"/>
          </p:cNvSpPr>
          <p:nvPr>
            <p:ph type="body" idx="1"/>
          </p:nvPr>
        </p:nvSpPr>
        <p:spPr bwMode="auto">
          <a:noFill/>
        </p:spPr>
        <p:txBody>
          <a:bodyPr wrap="square" numCol="1" anchor="t" anchorCtr="0" compatLnSpc="1">
            <a:prstTxWarp prst="textNoShape">
              <a:avLst/>
            </a:prstTxWarp>
          </a:bodyPr>
          <a:lstStyle/>
          <a:p>
            <a:r>
              <a:rPr lang="ru-RU" dirty="0" smtClean="0"/>
              <a:t>Работы по обработке потока входящих бумажных документов проводятся по единой технологии. Обработка потока входящих бумажных документов базируется на следующих технологических операциях:</a:t>
            </a:r>
          </a:p>
          <a:p>
            <a:pPr>
              <a:buFont typeface="Arial" pitchFamily="34" charset="0"/>
              <a:buChar char="•"/>
            </a:pPr>
            <a:r>
              <a:rPr lang="ru-RU" dirty="0" smtClean="0"/>
              <a:t>Составление описи всех входящих бумажных документов. </a:t>
            </a:r>
          </a:p>
          <a:p>
            <a:pPr>
              <a:buFont typeface="Arial" pitchFamily="34" charset="0"/>
              <a:buChar char="•"/>
            </a:pPr>
            <a:r>
              <a:rPr lang="ru-RU" dirty="0" smtClean="0"/>
              <a:t>Сканирование документов - создание массива электронных графических образов входящих бумажных документов. </a:t>
            </a:r>
          </a:p>
          <a:p>
            <a:pPr>
              <a:buFont typeface="Arial" pitchFamily="34" charset="0"/>
              <a:buChar char="•"/>
            </a:pPr>
            <a:r>
              <a:rPr lang="ru-RU" dirty="0" smtClean="0"/>
              <a:t>Автоматическая обработка (улучшение) качества электронных графических образов документов. </a:t>
            </a:r>
          </a:p>
          <a:p>
            <a:pPr>
              <a:buFont typeface="Arial" pitchFamily="34" charset="0"/>
              <a:buChar char="•"/>
            </a:pPr>
            <a:r>
              <a:rPr lang="ru-RU" dirty="0" smtClean="0"/>
              <a:t>Распознавание</a:t>
            </a:r>
            <a:r>
              <a:rPr lang="ru-RU" baseline="0" dirty="0" smtClean="0"/>
              <a:t> </a:t>
            </a:r>
            <a:r>
              <a:rPr lang="ru-RU" dirty="0" smtClean="0"/>
              <a:t>электронных графических образов бумажных документов. </a:t>
            </a:r>
          </a:p>
          <a:p>
            <a:pPr>
              <a:buFont typeface="Arial" pitchFamily="34" charset="0"/>
              <a:buChar char="•"/>
            </a:pPr>
            <a:r>
              <a:rPr lang="ru-RU" dirty="0" smtClean="0"/>
              <a:t>Индексация электронных графических образов входящих документов - перенос информации о делах и документах в электронные базы данных и привязывание поисковых индексов к графическим образам документов. </a:t>
            </a:r>
          </a:p>
          <a:p>
            <a:pPr>
              <a:buFont typeface="Arial" pitchFamily="34" charset="0"/>
              <a:buChar char="•"/>
            </a:pPr>
            <a:r>
              <a:rPr lang="ru-RU" dirty="0" smtClean="0"/>
              <a:t>Запись массивов графических образов документов архива на DVD-носители или</a:t>
            </a:r>
            <a:r>
              <a:rPr lang="ru-RU" baseline="0" dirty="0" smtClean="0"/>
              <a:t> в СЭД</a:t>
            </a:r>
            <a:r>
              <a:rPr lang="ru-RU" dirty="0" smtClean="0"/>
              <a:t>. </a:t>
            </a:r>
          </a:p>
          <a:p>
            <a:pPr>
              <a:buFont typeface="Arial" pitchFamily="34" charset="0"/>
              <a:buNone/>
            </a:pPr>
            <a:r>
              <a:rPr lang="ru-RU" dirty="0" smtClean="0"/>
              <a:t>В</a:t>
            </a:r>
            <a:r>
              <a:rPr lang="ru-RU" baseline="0" dirty="0" smtClean="0"/>
              <a:t> зависимости от того, насколько формализован документ какие-то этапы могут опускаться. Например, если входящий документ уже имеет метаданные, то проставление штрих-кода, оцифровка и распознавание не требуются.  </a:t>
            </a:r>
            <a:endParaRPr lang="ru-RU" dirty="0" smtClean="0"/>
          </a:p>
          <a:p>
            <a:endParaRPr lang="ru-RU" dirty="0" smtClean="0"/>
          </a:p>
        </p:txBody>
      </p:sp>
      <p:sp>
        <p:nvSpPr>
          <p:cNvPr id="7475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E287AD-D6CB-475E-BF00-61F91B612DCB}" type="slidenum">
              <a:rPr lang="ru-RU" smtClean="0">
                <a:latin typeface="Arial" charset="0"/>
              </a:rPr>
              <a:pPr/>
              <a:t>14</a:t>
            </a:fld>
            <a:endParaRPr lang="ru-RU" dirty="0"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b="0" dirty="0" smtClean="0"/>
              <a:t>В крупных организациях</a:t>
            </a:r>
            <a:r>
              <a:rPr lang="en-US" b="0" dirty="0" smtClean="0"/>
              <a:t> </a:t>
            </a:r>
            <a:r>
              <a:rPr lang="ru-RU" b="0" dirty="0" smtClean="0"/>
              <a:t>с территориально-распределенной структурой остро стоит задача своевременного поступления документов из удаленных подразделений и филиалов в главный офис. </a:t>
            </a:r>
            <a:r>
              <a:rPr lang="ru-RU" b="0" baseline="0" dirty="0" smtClean="0"/>
              <a:t>Обычно решением этой проблемы становится курьерская доставка документов, но такой подход имеет ряд недостатков: он обычно занимает много времени и повышает риск потери документов.</a:t>
            </a:r>
            <a:endParaRPr lang="ru-RU"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b="0" i="0" dirty="0" smtClean="0"/>
              <a:t>Наша компания предлагает программно-аппаратное решение «Распределенный ввод документов».</a:t>
            </a:r>
            <a:r>
              <a:rPr lang="ru-RU" sz="1200" b="0" i="0" baseline="0" dirty="0" smtClean="0"/>
              <a:t> Оно позволяет обеспечить </a:t>
            </a:r>
            <a:r>
              <a:rPr lang="ru-RU" sz="1200" b="1" dirty="0" smtClean="0"/>
              <a:t>оперативную передачу </a:t>
            </a:r>
            <a:r>
              <a:rPr lang="ru-RU" sz="1200" dirty="0" smtClean="0"/>
              <a:t>документов из подразделений в главный офис;</a:t>
            </a:r>
            <a:r>
              <a:rPr lang="ru-RU" sz="1200" baseline="0" dirty="0" smtClean="0"/>
              <a:t> </a:t>
            </a:r>
            <a:r>
              <a:rPr lang="ru-RU" sz="1200" b="1" baseline="0" dirty="0" smtClean="0"/>
              <a:t>б</a:t>
            </a:r>
            <a:r>
              <a:rPr lang="ru-RU" sz="1200" b="1" dirty="0" smtClean="0"/>
              <a:t>ыстро наполнять КИС актуальной информацией </a:t>
            </a:r>
            <a:r>
              <a:rPr lang="ru-RU" sz="1200" dirty="0" smtClean="0"/>
              <a:t>из всех подразделений для принятия обоснованных управленческих</a:t>
            </a:r>
            <a:r>
              <a:rPr lang="ru-RU" sz="1200" baseline="0" dirty="0" smtClean="0"/>
              <a:t> </a:t>
            </a:r>
            <a:r>
              <a:rPr lang="ru-RU" sz="1200" dirty="0" smtClean="0"/>
              <a:t>решений, опирающихся на документы; </a:t>
            </a:r>
            <a:r>
              <a:rPr lang="ru-RU" sz="1200" b="1" dirty="0" smtClean="0"/>
              <a:t>организовать систему оцифровки и ввода документов </a:t>
            </a:r>
            <a:r>
              <a:rPr lang="ru-RU" sz="1200" dirty="0" smtClean="0"/>
              <a:t>(СОВД) в главном офисе для оптимизации процесса сканирования и обработки документов; </a:t>
            </a:r>
            <a:r>
              <a:rPr lang="ru-RU" sz="1200" b="1" dirty="0" smtClean="0"/>
              <a:t>создать единый электронный информационный ресурс </a:t>
            </a:r>
            <a:r>
              <a:rPr lang="ru-RU" sz="1200" dirty="0" smtClean="0"/>
              <a:t>графических образов документов и их индексной информации. </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b="0" dirty="0" smtClean="0"/>
              <a:t>В главном офисе организуется участок сканирования, оборудованный профессиональными промышленными сканерами, а также программно-аппаратный комплекс,</a:t>
            </a:r>
            <a:r>
              <a:rPr lang="ru-RU" sz="1200" b="0" baseline="0" dirty="0" smtClean="0"/>
              <a:t>  </a:t>
            </a:r>
            <a:r>
              <a:rPr lang="ru-RU" sz="1200" b="0" dirty="0" smtClean="0"/>
              <a:t>позволяющий обрабатывать большие массивы документации, поступающие из удаленных подразделений. </a:t>
            </a:r>
            <a:r>
              <a:rPr lang="ru-RU" sz="1200" kern="1200" dirty="0" smtClean="0">
                <a:solidFill>
                  <a:schemeClr val="tx1"/>
                </a:solidFill>
                <a:latin typeface="+mn-lt"/>
                <a:ea typeface="+mn-ea"/>
                <a:cs typeface="+mn-cs"/>
              </a:rPr>
              <a:t>На производственных участках используется промышленное оборудования для небольших</a:t>
            </a:r>
            <a:r>
              <a:rPr lang="ru-RU" sz="1200" kern="1200" baseline="0" dirty="0" smtClean="0">
                <a:solidFill>
                  <a:schemeClr val="tx1"/>
                </a:solidFill>
                <a:latin typeface="+mn-lt"/>
                <a:ea typeface="+mn-ea"/>
                <a:cs typeface="+mn-cs"/>
              </a:rPr>
              <a:t> </a:t>
            </a:r>
            <a:r>
              <a:rPr lang="ru-RU" sz="1200" kern="1200" dirty="0" smtClean="0">
                <a:solidFill>
                  <a:schemeClr val="tx1"/>
                </a:solidFill>
                <a:latin typeface="+mn-lt"/>
                <a:ea typeface="+mn-ea"/>
                <a:cs typeface="+mn-cs"/>
              </a:rPr>
              <a:t>отделов/подразделений с потоком до 500 - 1000 страниц в день рекомендуются сканеры рабочей группы.</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latin typeface="+mn-lt"/>
                <a:ea typeface="+mn-ea"/>
                <a:cs typeface="+mn-cs"/>
              </a:rPr>
              <a:t>После оцифровки электронные копии документов в режиме реального времени поступают на дальнейшие этапы обработки в СОВД главного офиса, где осуществляется распознавание, индексирование, верификация и наполнение базы данных и КИС</a:t>
            </a:r>
            <a:r>
              <a:rPr lang="ru-RU" sz="1200" b="0" kern="1200" dirty="0" smtClean="0">
                <a:solidFill>
                  <a:schemeClr val="tx1"/>
                </a:solidFill>
                <a:latin typeface="+mn-lt"/>
                <a:ea typeface="+mn-ea"/>
                <a:cs typeface="+mn-cs"/>
              </a:rPr>
              <a:t>.</a:t>
            </a:r>
            <a:endParaRPr lang="ru-RU" dirty="0" smtClean="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15</a:t>
            </a:fld>
            <a:endParaRPr lang="ru-R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раз слайда 1"/>
          <p:cNvSpPr>
            <a:spLocks noGrp="1" noRot="1" noChangeAspect="1" noTextEdit="1"/>
          </p:cNvSpPr>
          <p:nvPr>
            <p:ph type="sldImg"/>
          </p:nvPr>
        </p:nvSpPr>
        <p:spPr bwMode="auto">
          <a:noFill/>
          <a:ln>
            <a:solidFill>
              <a:srgbClr val="000000"/>
            </a:solidFill>
            <a:miter lim="800000"/>
            <a:headEnd/>
            <a:tailEnd/>
          </a:ln>
        </p:spPr>
      </p:sp>
      <p:sp>
        <p:nvSpPr>
          <p:cNvPr id="1638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dirty="0" smtClean="0"/>
          </a:p>
        </p:txBody>
      </p:sp>
      <p:sp>
        <p:nvSpPr>
          <p:cNvPr id="163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DE3DB37-2553-42F4-9062-377DF30B20FD}" type="slidenum">
              <a:rPr lang="ru-RU" smtClean="0"/>
              <a:pPr/>
              <a:t>16</a:t>
            </a:fld>
            <a:endParaRPr lang="ru-RU"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раз слайда 1"/>
          <p:cNvSpPr>
            <a:spLocks noGrp="1" noRot="1" noChangeAspect="1" noTextEdit="1"/>
          </p:cNvSpPr>
          <p:nvPr>
            <p:ph type="sldImg"/>
          </p:nvPr>
        </p:nvSpPr>
        <p:spPr bwMode="auto">
          <a:noFill/>
          <a:ln>
            <a:solidFill>
              <a:srgbClr val="000000"/>
            </a:solidFill>
            <a:miter lim="800000"/>
            <a:headEnd/>
            <a:tailEnd/>
          </a:ln>
        </p:spPr>
      </p:sp>
      <p:sp>
        <p:nvSpPr>
          <p:cNvPr id="1638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dirty="0" smtClean="0"/>
          </a:p>
        </p:txBody>
      </p:sp>
      <p:sp>
        <p:nvSpPr>
          <p:cNvPr id="163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DE3DB37-2553-42F4-9062-377DF30B20FD}" type="slidenum">
              <a:rPr lang="ru-RU" smtClean="0"/>
              <a:pPr/>
              <a:t>17</a:t>
            </a:fld>
            <a:endParaRPr lang="ru-RU"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Наполнение информационной системы проходит по двум направлениям: текущий ввод и залповый</a:t>
            </a:r>
            <a:r>
              <a:rPr lang="ru-RU" baseline="0" dirty="0" smtClean="0"/>
              <a:t> ввод. Необходимо различать эти понятия. </a:t>
            </a:r>
          </a:p>
          <a:p>
            <a:r>
              <a:rPr lang="ru-RU" b="1" dirty="0" smtClean="0"/>
              <a:t>Залповый ввод накопленной документации в систему</a:t>
            </a:r>
          </a:p>
          <a:p>
            <a:r>
              <a:rPr lang="ru-RU" dirty="0" smtClean="0"/>
              <a:t>Актуальный объем документов, накопленный в бумажном архиве до внедрения системы, загружается в систему по технологии массовой обработки документов - залпового ввода. Применяются специализированные промышленные технологии, программное обеспечение и промышленное оборудование.</a:t>
            </a:r>
            <a:endParaRPr lang="ru-RU" b="1" baseline="0" dirty="0" smtClean="0"/>
          </a:p>
          <a:p>
            <a:r>
              <a:rPr lang="ru-RU" b="1" dirty="0" smtClean="0"/>
              <a:t>Подсистема текущего ввода</a:t>
            </a:r>
            <a:r>
              <a:rPr lang="ru-RU" b="1" baseline="0" dirty="0" smtClean="0"/>
              <a:t> - </a:t>
            </a:r>
            <a:r>
              <a:rPr lang="ru-RU" dirty="0" smtClean="0"/>
              <a:t>Перевод в электронный вид и размещение в архиве текущих документов, поступающих или создаваемых в организации, осуществляется с использованием подсистемы текущего ввода.</a:t>
            </a:r>
          </a:p>
          <a:p>
            <a:r>
              <a:rPr lang="ru-RU" dirty="0" smtClean="0"/>
              <a:t>В</a:t>
            </a:r>
            <a:r>
              <a:rPr lang="ru-RU" baseline="0" dirty="0" smtClean="0"/>
              <a:t> дальнейшем оцифрованные и обработанные документы выгружаются в СЭА Саперион или любую другую уже существующую систему, а также записываются на внешние носители и передаются заказчику в качестве системы архивного хранения.</a:t>
            </a:r>
            <a:endParaRPr lang="ru-RU" dirty="0" smtClean="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2</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44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ru-RU" dirty="0" smtClean="0"/>
              <a:t>В</a:t>
            </a:r>
            <a:r>
              <a:rPr lang="ru-RU" baseline="0" dirty="0" smtClean="0"/>
              <a:t> том случае, если заказчику необходимо оцифровать большое количество документов в сжатые сроки, мы предлагаем ему воспользоваться услугой Залпового Ввода. Суть технологии заключается в том, что силами большого количества сотрудников Корпорации производится массовое сканирование и дальнейшая обработка документов.</a:t>
            </a:r>
            <a:endParaRPr lang="ru-RU"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t>Оцифровка бумажных архивов выполняется специалистами производственных центров корпорации «ЭЛАР». В настоящее время Корпорация располагает 14 центрами, где осуществляется перевод бумажных документов в электронный вид, часть центров находится в Москве, остальные располагаются по территории РФ. Производственные центры оснащены профессиональной сканирующей техникой, с которой работают опытные операторы. Парк оборудования включает более 250 промышленных сканеров для перевода документов разного качества, формата и типа в электронный вид.</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t>Кроме</a:t>
            </a:r>
            <a:r>
              <a:rPr lang="ru-RU" baseline="0" dirty="0" smtClean="0"/>
              <a:t> того </a:t>
            </a:r>
            <a:r>
              <a:rPr lang="ru-RU" dirty="0" smtClean="0"/>
              <a:t>в тех случаях, когда существует ограничение на вывоз документов за пределы архива или же это не представляется возможным, то оцифровка может производиться в помещении предприятия. Работы выполняют мобильные бригады операторов сканирования специалистов,</a:t>
            </a:r>
            <a:r>
              <a:rPr lang="ru-RU" baseline="0" dirty="0" smtClean="0"/>
              <a:t> </a:t>
            </a:r>
            <a:r>
              <a:rPr lang="ru-RU" dirty="0" smtClean="0"/>
              <a:t>которые с использованием профессионального оборудования Корпорации осуществляют перевод документов в электронный вид на месте.</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t>Всё это</a:t>
            </a:r>
            <a:r>
              <a:rPr lang="ru-RU" baseline="0" dirty="0" smtClean="0"/>
              <a:t> позволяет достигать производственной мощности свыше 10 млн. документов в месяц. </a:t>
            </a:r>
            <a:endParaRPr lang="ru-RU" dirty="0" smtClean="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4</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Технология создания АЭИР состоит из нескольких этапов.</a:t>
            </a:r>
          </a:p>
          <a:p>
            <a:pPr>
              <a:buFont typeface="Arial" pitchFamily="34" charset="0"/>
              <a:buChar char="•"/>
            </a:pPr>
            <a:r>
              <a:rPr lang="ru-RU" dirty="0" smtClean="0"/>
              <a:t>Первый этап заключается в экспертизе бумажного массива документации и разработке ТЗ и плана-графика на все работы.</a:t>
            </a:r>
          </a:p>
          <a:p>
            <a:pPr>
              <a:buFont typeface="Arial" pitchFamily="34" charset="0"/>
              <a:buChar char="•"/>
            </a:pPr>
            <a:r>
              <a:rPr lang="ru-RU" dirty="0" smtClean="0"/>
              <a:t>На втором этапе работ выполняется сканирование архива документации. На этом этапе также оказываются дополнительные услуги по обработке документов.</a:t>
            </a:r>
          </a:p>
          <a:p>
            <a:pPr>
              <a:buFont typeface="Arial" pitchFamily="34" charset="0"/>
              <a:buChar char="•"/>
            </a:pPr>
            <a:r>
              <a:rPr lang="ru-RU" dirty="0" smtClean="0"/>
              <a:t>На следующем этапе в Центре Ретроконверсии "ЭЛАР" создается поисковая база, позволяющая осуществлять эффективный поиск необходимых документов среди массива отсканированных образов и которая может быть связана с системами</a:t>
            </a:r>
            <a:r>
              <a:rPr lang="ru-RU" baseline="0" dirty="0" smtClean="0"/>
              <a:t> </a:t>
            </a:r>
            <a:r>
              <a:rPr lang="en-US" baseline="0" dirty="0" smtClean="0"/>
              <a:t>SAP, 1C </a:t>
            </a:r>
            <a:r>
              <a:rPr lang="ru-RU" baseline="0" dirty="0" smtClean="0"/>
              <a:t>или другими системами.</a:t>
            </a:r>
            <a:endParaRPr lang="ru-RU" dirty="0" smtClean="0"/>
          </a:p>
          <a:p>
            <a:pPr>
              <a:buFont typeface="Arial" pitchFamily="34" charset="0"/>
              <a:buChar char="•"/>
            </a:pPr>
            <a:r>
              <a:rPr lang="ru-RU" dirty="0" smtClean="0"/>
              <a:t>На последнем этапе работ проводится выгрузка информационного</a:t>
            </a:r>
            <a:r>
              <a:rPr lang="ru-RU" baseline="0" dirty="0" smtClean="0"/>
              <a:t> массива </a:t>
            </a:r>
            <a:r>
              <a:rPr lang="ru-RU" dirty="0" smtClean="0"/>
              <a:t>в любую информационную систему</a:t>
            </a:r>
            <a:r>
              <a:rPr lang="ru-RU" baseline="0" dirty="0" smtClean="0"/>
              <a:t> или создание таковой на базе системы </a:t>
            </a:r>
            <a:r>
              <a:rPr lang="en-US" baseline="0" dirty="0" smtClean="0"/>
              <a:t>Saperion.</a:t>
            </a:r>
            <a:endParaRPr lang="ru-RU" dirty="0" smtClean="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5</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latin typeface="+mn-lt"/>
                <a:ea typeface="+mn-ea"/>
                <a:cs typeface="+mn-cs"/>
              </a:rPr>
              <a:t>Работы по экспертизе бумажного массива проводятся для определения физических характеристик документов и их состояния  с целью подобрать необходимые оборудование и технологию их обработки. Также согласовываются параметры,</a:t>
            </a:r>
            <a:r>
              <a:rPr lang="ru-RU" sz="1200" kern="1200" baseline="0" dirty="0" smtClean="0">
                <a:solidFill>
                  <a:schemeClr val="tx1"/>
                </a:solidFill>
                <a:latin typeface="+mn-lt"/>
                <a:ea typeface="+mn-ea"/>
                <a:cs typeface="+mn-cs"/>
              </a:rPr>
              <a:t> по которым будет проводиться индексация. Экспертиза является крайне важным этапом, поскольку без четкого понимания состояния и качества бумажного фонда невозможно проводить дальнейшие работы. </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6</a:t>
            </a:fld>
            <a:endParaRPr lang="ru-R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85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b="0" dirty="0" smtClean="0"/>
              <a:t>Сканирование – получение электронных копий, аутентичных оригинальным бумажным документам. </a:t>
            </a:r>
            <a:r>
              <a:rPr lang="ru-RU" sz="1200" dirty="0" smtClean="0"/>
              <a:t>В процессе сканирования также осуществляется улучшение качества образов (выравнивание, «удаление шума», перенесение границы листа и т.п.)</a:t>
            </a:r>
            <a:endParaRPr lang="en-US" b="0" dirty="0" smtClean="0"/>
          </a:p>
          <a:p>
            <a:r>
              <a:rPr lang="ru-RU" sz="1200" kern="1200" baseline="0" dirty="0" smtClean="0">
                <a:solidFill>
                  <a:schemeClr val="tx1"/>
                </a:solidFill>
                <a:latin typeface="+mn-lt"/>
                <a:ea typeface="+mn-ea"/>
                <a:cs typeface="+mn-cs"/>
              </a:rPr>
              <a:t>Сканирующее оборудование и ПО для участка сканирования выбирается, исходя из состояния и типа документов, предназначенных для оцифровки. Как правило, в настоящее время сканирование производится на планетарных и документных сканерах, комбинируя которые можно охватить весь спектр существующих документов. </a:t>
            </a:r>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7</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Для организации последующего эффективного поиска документа в АИС осуществляется индексирование документов, т.е. присвоение образу документа аналитических признаков (атрибутов) по заданным полям. Индексирование осуществляется вручную оператором на специальном рабочем месте,</a:t>
            </a:r>
            <a:r>
              <a:rPr lang="ru-RU" sz="1200" kern="1200" baseline="0" dirty="0" smtClean="0">
                <a:solidFill>
                  <a:schemeClr val="tx1"/>
                </a:solidFill>
                <a:latin typeface="+mn-lt"/>
                <a:ea typeface="+mn-ea"/>
                <a:cs typeface="+mn-cs"/>
              </a:rPr>
              <a:t> это позволяет получить максимальное качество распознавания и практически устраняет возможность ошибки. Однако, если документ печатный, т.е. текст легко поддаётся распознаванию, а также если заказчик самостоятельно проводит оцифровку документов, то можно использовать автоматические системы распознавания текста.</a:t>
            </a:r>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8</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 прошлом</a:t>
            </a:r>
            <a:r>
              <a:rPr lang="ru-RU" baseline="0" dirty="0" smtClean="0"/>
              <a:t> году вступил в силу ФЗ-152 о защите персональных данных. Корпорация «ЭЛАР» обладает всеми необходимыми лицензиями на проведение работ по обработке персональных данных. Абсолютная анонимность достигается тем, что ни один из операторов не обрабатывает все индексируемые поля самостоятельно. Карточка, условно говоря, разделяется на поля индексации, и каждому оператору достаётся только одно поле, затем все поля заново соединяются и на выходе получается проиндексированная таблица. Например, если брать стандартные данные: Фамилия-Имя-Год рождения, то первый оператор будет обрабатывать только поля с фамилиями, второй – только с именами, третий – только с годом рождения и т.д. Очевидно, что даже зная фамилию человека, однозначно его идентифицировать нельзя, поэтому для оператора эти данные не представляют никакой ценности.</a:t>
            </a:r>
            <a:endParaRPr lang="ru-RU" dirty="0"/>
          </a:p>
        </p:txBody>
      </p:sp>
      <p:sp>
        <p:nvSpPr>
          <p:cNvPr id="4" name="Номер слайда 3"/>
          <p:cNvSpPr>
            <a:spLocks noGrp="1"/>
          </p:cNvSpPr>
          <p:nvPr>
            <p:ph type="sldNum" sz="quarter" idx="10"/>
          </p:nvPr>
        </p:nvSpPr>
        <p:spPr/>
        <p:txBody>
          <a:bodyPr/>
          <a:lstStyle/>
          <a:p>
            <a:pPr>
              <a:defRPr/>
            </a:pPr>
            <a:fld id="{5F1E596F-377C-4003-BCD4-0E7DCBFA5373}" type="slidenum">
              <a:rPr lang="ru-RU" smtClean="0"/>
              <a:pPr>
                <a:defRPr/>
              </a:pPr>
              <a:t>9</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Титульный слайд">
    <p:spTree>
      <p:nvGrpSpPr>
        <p:cNvPr id="1" name=""/>
        <p:cNvGrpSpPr/>
        <p:nvPr/>
      </p:nvGrpSpPr>
      <p:grpSpPr>
        <a:xfrm>
          <a:off x="0" y="0"/>
          <a:ext cx="0" cy="0"/>
          <a:chOff x="0" y="0"/>
          <a:chExt cx="0" cy="0"/>
        </a:xfrm>
      </p:grpSpPr>
      <p:pic>
        <p:nvPicPr>
          <p:cNvPr id="4" name="Рисунок 14"/>
          <p:cNvPicPr>
            <a:picLocks noChangeAspect="1"/>
          </p:cNvPicPr>
          <p:nvPr/>
        </p:nvPicPr>
        <p:blipFill rotWithShape="1">
          <a:blip r:embed="rId2" cstate="print"/>
          <a:srcRect l="-787" t="22119" r="25789" b="-1158"/>
          <a:stretch/>
        </p:blipFill>
        <p:spPr bwMode="auto">
          <a:xfrm rot="5400000">
            <a:off x="5630067" y="3344069"/>
            <a:ext cx="3429001" cy="3598863"/>
          </a:xfrm>
          <a:prstGeom prst="rect">
            <a:avLst/>
          </a:prstGeom>
          <a:noFill/>
          <a:ln w="9525">
            <a:noFill/>
            <a:miter lim="800000"/>
            <a:headEnd/>
            <a:tailEnd/>
          </a:ln>
        </p:spPr>
      </p:pic>
      <p:sp>
        <p:nvSpPr>
          <p:cNvPr id="5" name="Овал 4"/>
          <p:cNvSpPr/>
          <p:nvPr/>
        </p:nvSpPr>
        <p:spPr>
          <a:xfrm>
            <a:off x="900113" y="404813"/>
            <a:ext cx="1800225" cy="1728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6" name="Рисунок 17"/>
          <p:cNvPicPr>
            <a:picLocks noChangeAspect="1"/>
          </p:cNvPicPr>
          <p:nvPr/>
        </p:nvPicPr>
        <p:blipFill>
          <a:blip r:embed="rId3" cstate="print">
            <a:clrChange>
              <a:clrFrom>
                <a:srgbClr val="FFFFFF"/>
              </a:clrFrom>
              <a:clrTo>
                <a:srgbClr val="FFFFFF">
                  <a:alpha val="0"/>
                </a:srgbClr>
              </a:clrTo>
            </a:clrChange>
          </a:blip>
          <a:srcRect l="49223"/>
          <a:stretch>
            <a:fillRect/>
          </a:stretch>
        </p:blipFill>
        <p:spPr bwMode="auto">
          <a:xfrm>
            <a:off x="0" y="4777085"/>
            <a:ext cx="727075" cy="1498600"/>
          </a:xfrm>
          <a:prstGeom prst="rect">
            <a:avLst/>
          </a:prstGeom>
          <a:noFill/>
          <a:ln w="9525">
            <a:noFill/>
            <a:miter lim="800000"/>
            <a:headEnd/>
            <a:tailEnd/>
          </a:ln>
        </p:spPr>
      </p:pic>
      <p:pic>
        <p:nvPicPr>
          <p:cNvPr id="7" name="Рисунок 18"/>
          <p:cNvPicPr>
            <a:picLocks noChangeAspect="1"/>
          </p:cNvPicPr>
          <p:nvPr/>
        </p:nvPicPr>
        <p:blipFill>
          <a:blip r:embed="rId4" cstate="print"/>
          <a:srcRect/>
          <a:stretch>
            <a:fillRect/>
          </a:stretch>
        </p:blipFill>
        <p:spPr bwMode="auto">
          <a:xfrm>
            <a:off x="1258888" y="4869160"/>
            <a:ext cx="1873250" cy="1333500"/>
          </a:xfrm>
          <a:prstGeom prst="rect">
            <a:avLst/>
          </a:prstGeom>
          <a:noFill/>
          <a:ln w="9525">
            <a:noFill/>
            <a:miter lim="800000"/>
            <a:headEnd/>
            <a:tailEnd/>
          </a:ln>
        </p:spPr>
      </p:pic>
      <p:pic>
        <p:nvPicPr>
          <p:cNvPr id="9" name="Рисунок 19"/>
          <p:cNvPicPr>
            <a:picLocks noChangeAspect="1"/>
          </p:cNvPicPr>
          <p:nvPr/>
        </p:nvPicPr>
        <p:blipFill>
          <a:blip r:embed="rId5" cstate="print"/>
          <a:srcRect l="66808" t="85933"/>
          <a:stretch>
            <a:fillRect/>
          </a:stretch>
        </p:blipFill>
        <p:spPr bwMode="auto">
          <a:xfrm>
            <a:off x="6875463" y="6437313"/>
            <a:ext cx="2276475" cy="404812"/>
          </a:xfrm>
          <a:prstGeom prst="rect">
            <a:avLst/>
          </a:prstGeom>
          <a:noFill/>
          <a:ln w="9525">
            <a:noFill/>
            <a:miter lim="800000"/>
            <a:headEnd/>
            <a:tailEnd/>
          </a:ln>
        </p:spPr>
      </p:pic>
      <p:sp>
        <p:nvSpPr>
          <p:cNvPr id="10" name="Дата 3"/>
          <p:cNvSpPr>
            <a:spLocks noGrp="1"/>
          </p:cNvSpPr>
          <p:nvPr>
            <p:ph type="dt" sz="half" idx="10"/>
          </p:nvPr>
        </p:nvSpPr>
        <p:spPr>
          <a:xfrm>
            <a:off x="6804248" y="332656"/>
            <a:ext cx="2133600" cy="365125"/>
          </a:xfrm>
        </p:spPr>
        <p:txBody>
          <a:bodyPr/>
          <a:lstStyle>
            <a:lvl1pPr>
              <a:defRPr/>
            </a:lvl1pPr>
          </a:lstStyle>
          <a:p>
            <a:pPr>
              <a:defRPr/>
            </a:pPr>
            <a:fld id="{724C78A9-B480-44CF-9B46-9F3B7D143DCD}" type="datetimeFigureOut">
              <a:rPr lang="ru-RU" smtClean="0"/>
              <a:pPr>
                <a:defRPr/>
              </a:pPr>
              <a:t>26.09.2012</a:t>
            </a:fld>
            <a:endParaRPr lang="ru-RU" dirty="0"/>
          </a:p>
        </p:txBody>
      </p:sp>
      <p:sp>
        <p:nvSpPr>
          <p:cNvPr id="11" name="Нижний колонтитул 4"/>
          <p:cNvSpPr>
            <a:spLocks noGrp="1"/>
          </p:cNvSpPr>
          <p:nvPr>
            <p:ph type="ftr" sz="quarter" idx="11"/>
          </p:nvPr>
        </p:nvSpPr>
        <p:spPr>
          <a:xfrm>
            <a:off x="1187624" y="3861048"/>
            <a:ext cx="2501900" cy="365125"/>
          </a:xfrm>
        </p:spPr>
        <p:txBody>
          <a:bodyPr/>
          <a:lstStyle>
            <a:lvl1pPr algn="l">
              <a:defRPr/>
            </a:lvl1pPr>
          </a:lstStyle>
          <a:p>
            <a:pPr>
              <a:defRPr/>
            </a:pPr>
            <a:endParaRPr lang="ru-RU" dirty="0"/>
          </a:p>
        </p:txBody>
      </p:sp>
      <p:sp>
        <p:nvSpPr>
          <p:cNvPr id="2" name="Заголовок 1"/>
          <p:cNvSpPr>
            <a:spLocks noGrp="1"/>
          </p:cNvSpPr>
          <p:nvPr>
            <p:ph type="title"/>
          </p:nvPr>
        </p:nvSpPr>
        <p:spPr>
          <a:xfrm>
            <a:off x="1171971" y="908720"/>
            <a:ext cx="7129537" cy="1718618"/>
          </a:xfrm>
        </p:spPr>
        <p:txBody>
          <a:bodyPr/>
          <a:lstStyle>
            <a:lvl1pPr algn="l">
              <a:defRPr sz="5400">
                <a:solidFill>
                  <a:schemeClr val="tx2"/>
                </a:solidFill>
              </a:defRPr>
            </a:lvl1pPr>
          </a:lstStyle>
          <a:p>
            <a:r>
              <a:rPr lang="ru-RU" smtClean="0"/>
              <a:t>Образец заголовка</a:t>
            </a:r>
            <a:endParaRPr lang="ru-RU" dirty="0"/>
          </a:p>
        </p:txBody>
      </p:sp>
      <p:sp>
        <p:nvSpPr>
          <p:cNvPr id="8" name="Текст 7"/>
          <p:cNvSpPr>
            <a:spLocks noGrp="1"/>
          </p:cNvSpPr>
          <p:nvPr>
            <p:ph type="body" sz="quarter" idx="12" hasCustomPrompt="1"/>
          </p:nvPr>
        </p:nvSpPr>
        <p:spPr>
          <a:xfrm>
            <a:off x="1171967" y="2708275"/>
            <a:ext cx="7129467" cy="936625"/>
          </a:xfrm>
        </p:spPr>
        <p:txBody>
          <a:bodyPr/>
          <a:lstStyle>
            <a:lvl1pPr marL="0" indent="0" algn="l">
              <a:buNone/>
              <a:defRPr>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ru-RU" dirty="0" smtClean="0"/>
              <a:t>Подзаголовок</a:t>
            </a:r>
            <a:endParaRPr lang="ru-RU" dirty="0"/>
          </a:p>
        </p:txBody>
      </p:sp>
      <p:pic>
        <p:nvPicPr>
          <p:cNvPr id="12" name="Рисунок 14"/>
          <p:cNvPicPr>
            <a:picLocks noChangeAspect="1"/>
          </p:cNvPicPr>
          <p:nvPr userDrawn="1"/>
        </p:nvPicPr>
        <p:blipFill rotWithShape="1">
          <a:blip r:embed="rId2" cstate="print"/>
          <a:srcRect l="-787" t="22119" r="25789" b="-1158"/>
          <a:stretch/>
        </p:blipFill>
        <p:spPr bwMode="auto">
          <a:xfrm rot="5400000">
            <a:off x="5630067" y="3344069"/>
            <a:ext cx="3429001" cy="3598863"/>
          </a:xfrm>
          <a:prstGeom prst="rect">
            <a:avLst/>
          </a:prstGeom>
          <a:noFill/>
          <a:ln w="9525">
            <a:noFill/>
            <a:miter lim="800000"/>
            <a:headEnd/>
            <a:tailEnd/>
          </a:ln>
        </p:spPr>
      </p:pic>
      <p:sp>
        <p:nvSpPr>
          <p:cNvPr id="13" name="Овал 12"/>
          <p:cNvSpPr/>
          <p:nvPr userDrawn="1"/>
        </p:nvSpPr>
        <p:spPr>
          <a:xfrm>
            <a:off x="900113" y="404813"/>
            <a:ext cx="1800225" cy="1728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14" name="Рисунок 17"/>
          <p:cNvPicPr>
            <a:picLocks noChangeAspect="1"/>
          </p:cNvPicPr>
          <p:nvPr userDrawn="1"/>
        </p:nvPicPr>
        <p:blipFill>
          <a:blip r:embed="rId3" cstate="print">
            <a:clrChange>
              <a:clrFrom>
                <a:srgbClr val="FFFFFF"/>
              </a:clrFrom>
              <a:clrTo>
                <a:srgbClr val="FFFFFF">
                  <a:alpha val="0"/>
                </a:srgbClr>
              </a:clrTo>
            </a:clrChange>
          </a:blip>
          <a:srcRect l="49223"/>
          <a:stretch>
            <a:fillRect/>
          </a:stretch>
        </p:blipFill>
        <p:spPr bwMode="auto">
          <a:xfrm>
            <a:off x="0" y="4777085"/>
            <a:ext cx="727075" cy="1498600"/>
          </a:xfrm>
          <a:prstGeom prst="rect">
            <a:avLst/>
          </a:prstGeom>
          <a:noFill/>
          <a:ln w="9525">
            <a:noFill/>
            <a:miter lim="800000"/>
            <a:headEnd/>
            <a:tailEnd/>
          </a:ln>
        </p:spPr>
      </p:pic>
      <p:pic>
        <p:nvPicPr>
          <p:cNvPr id="15" name="Рисунок 18"/>
          <p:cNvPicPr>
            <a:picLocks noChangeAspect="1"/>
          </p:cNvPicPr>
          <p:nvPr userDrawn="1"/>
        </p:nvPicPr>
        <p:blipFill>
          <a:blip r:embed="rId4" cstate="print"/>
          <a:srcRect/>
          <a:stretch>
            <a:fillRect/>
          </a:stretch>
        </p:blipFill>
        <p:spPr bwMode="auto">
          <a:xfrm>
            <a:off x="1258888" y="4869160"/>
            <a:ext cx="1873250" cy="1333500"/>
          </a:xfrm>
          <a:prstGeom prst="rect">
            <a:avLst/>
          </a:prstGeom>
          <a:noFill/>
          <a:ln w="9525">
            <a:noFill/>
            <a:miter lim="800000"/>
            <a:headEnd/>
            <a:tailEnd/>
          </a:ln>
        </p:spPr>
      </p:pic>
      <p:pic>
        <p:nvPicPr>
          <p:cNvPr id="16" name="Рисунок 19"/>
          <p:cNvPicPr>
            <a:picLocks noChangeAspect="1"/>
          </p:cNvPicPr>
          <p:nvPr userDrawn="1"/>
        </p:nvPicPr>
        <p:blipFill>
          <a:blip r:embed="rId5" cstate="print"/>
          <a:srcRect l="66808" t="85933"/>
          <a:stretch>
            <a:fillRect/>
          </a:stretch>
        </p:blipFill>
        <p:spPr bwMode="auto">
          <a:xfrm>
            <a:off x="6875463" y="6437313"/>
            <a:ext cx="2276475" cy="404812"/>
          </a:xfrm>
          <a:prstGeom prst="rect">
            <a:avLst/>
          </a:prstGeom>
          <a:noFill/>
          <a:ln w="9525">
            <a:noFill/>
            <a:miter lim="800000"/>
            <a:headEnd/>
            <a:tailEnd/>
          </a:ln>
        </p:spPr>
      </p:pic>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D5CE429-E7C1-4457-A0E9-60AF4F7A0281}" type="datetimeFigureOut">
              <a:rPr lang="ru-RU" smtClean="0"/>
              <a:pPr>
                <a:defRPr/>
              </a:pPr>
              <a:t>26.09.2012</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F1A8A917-5A5A-47D9-9CE5-47ABA07FFC70}" type="slidenum">
              <a:rPr lang="ru-RU" smtClean="0"/>
              <a:pPr>
                <a:defRPr/>
              </a:pPr>
              <a:t>‹#›</a:t>
            </a:fld>
            <a:endParaRPr lang="ru-RU" dirty="0"/>
          </a:p>
        </p:txBody>
      </p:sp>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F31F605-2560-4E11-8E49-9ACDD092DF8C}" type="datetimeFigureOut">
              <a:rPr lang="ru-RU" smtClean="0"/>
              <a:pPr>
                <a:defRPr/>
              </a:pPr>
              <a:t>26.09.2012</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1E33D306-DE00-4A90-9124-2FEC5B530D57}" type="slidenum">
              <a:rPr lang="ru-RU" smtClean="0"/>
              <a:pPr>
                <a:defRPr/>
              </a:pPr>
              <a:t>‹#›</a:t>
            </a:fld>
            <a:endParaRPr lang="ru-RU" dirty="0"/>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Титульный слайд">
    <p:spTree>
      <p:nvGrpSpPr>
        <p:cNvPr id="1" name=""/>
        <p:cNvGrpSpPr/>
        <p:nvPr/>
      </p:nvGrpSpPr>
      <p:grpSpPr>
        <a:xfrm>
          <a:off x="0" y="0"/>
          <a:ext cx="0" cy="0"/>
          <a:chOff x="0" y="0"/>
          <a:chExt cx="0" cy="0"/>
        </a:xfrm>
      </p:grpSpPr>
      <p:pic>
        <p:nvPicPr>
          <p:cNvPr id="4" name="Рисунок 14"/>
          <p:cNvPicPr>
            <a:picLocks noChangeAspect="1"/>
          </p:cNvPicPr>
          <p:nvPr userDrawn="1"/>
        </p:nvPicPr>
        <p:blipFill rotWithShape="1">
          <a:blip r:embed="rId2" cstate="print"/>
          <a:srcRect l="-787" t="22119" r="25789" b="-1158"/>
          <a:stretch/>
        </p:blipFill>
        <p:spPr bwMode="auto">
          <a:xfrm rot="5400000">
            <a:off x="5630067" y="3344069"/>
            <a:ext cx="3429001" cy="3598863"/>
          </a:xfrm>
          <a:prstGeom prst="rect">
            <a:avLst/>
          </a:prstGeom>
          <a:noFill/>
          <a:ln w="9525">
            <a:noFill/>
            <a:miter lim="800000"/>
            <a:headEnd/>
            <a:tailEnd/>
          </a:ln>
        </p:spPr>
      </p:pic>
      <p:sp>
        <p:nvSpPr>
          <p:cNvPr id="5" name="Овал 4"/>
          <p:cNvSpPr/>
          <p:nvPr userDrawn="1"/>
        </p:nvSpPr>
        <p:spPr>
          <a:xfrm>
            <a:off x="900113" y="404813"/>
            <a:ext cx="1800225" cy="1728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6" name="Рисунок 17"/>
          <p:cNvPicPr>
            <a:picLocks noChangeAspect="1"/>
          </p:cNvPicPr>
          <p:nvPr userDrawn="1"/>
        </p:nvPicPr>
        <p:blipFill>
          <a:blip r:embed="rId3" cstate="print">
            <a:clrChange>
              <a:clrFrom>
                <a:srgbClr val="FFFFFF"/>
              </a:clrFrom>
              <a:clrTo>
                <a:srgbClr val="FFFFFF">
                  <a:alpha val="0"/>
                </a:srgbClr>
              </a:clrTo>
            </a:clrChange>
          </a:blip>
          <a:srcRect l="49223"/>
          <a:stretch>
            <a:fillRect/>
          </a:stretch>
        </p:blipFill>
        <p:spPr bwMode="auto">
          <a:xfrm>
            <a:off x="0" y="4777085"/>
            <a:ext cx="727075" cy="1498600"/>
          </a:xfrm>
          <a:prstGeom prst="rect">
            <a:avLst/>
          </a:prstGeom>
          <a:noFill/>
          <a:ln w="9525">
            <a:noFill/>
            <a:miter lim="800000"/>
            <a:headEnd/>
            <a:tailEnd/>
          </a:ln>
        </p:spPr>
      </p:pic>
      <p:pic>
        <p:nvPicPr>
          <p:cNvPr id="7" name="Рисунок 18"/>
          <p:cNvPicPr>
            <a:picLocks noChangeAspect="1"/>
          </p:cNvPicPr>
          <p:nvPr userDrawn="1"/>
        </p:nvPicPr>
        <p:blipFill>
          <a:blip r:embed="rId4" cstate="print"/>
          <a:srcRect/>
          <a:stretch>
            <a:fillRect/>
          </a:stretch>
        </p:blipFill>
        <p:spPr bwMode="auto">
          <a:xfrm>
            <a:off x="1258888" y="4869160"/>
            <a:ext cx="1873250" cy="1333500"/>
          </a:xfrm>
          <a:prstGeom prst="rect">
            <a:avLst/>
          </a:prstGeom>
          <a:noFill/>
          <a:ln w="9525">
            <a:noFill/>
            <a:miter lim="800000"/>
            <a:headEnd/>
            <a:tailEnd/>
          </a:ln>
        </p:spPr>
      </p:pic>
      <p:pic>
        <p:nvPicPr>
          <p:cNvPr id="9" name="Рисунок 19"/>
          <p:cNvPicPr>
            <a:picLocks noChangeAspect="1"/>
          </p:cNvPicPr>
          <p:nvPr userDrawn="1"/>
        </p:nvPicPr>
        <p:blipFill>
          <a:blip r:embed="rId5" cstate="print"/>
          <a:srcRect l="66808" t="85933"/>
          <a:stretch>
            <a:fillRect/>
          </a:stretch>
        </p:blipFill>
        <p:spPr bwMode="auto">
          <a:xfrm>
            <a:off x="6875463" y="6437313"/>
            <a:ext cx="2276475" cy="404812"/>
          </a:xfrm>
          <a:prstGeom prst="rect">
            <a:avLst/>
          </a:prstGeom>
          <a:noFill/>
          <a:ln w="9525">
            <a:noFill/>
            <a:miter lim="800000"/>
            <a:headEnd/>
            <a:tailEnd/>
          </a:ln>
        </p:spPr>
      </p:pic>
      <p:sp>
        <p:nvSpPr>
          <p:cNvPr id="10" name="Дата 3"/>
          <p:cNvSpPr>
            <a:spLocks noGrp="1"/>
          </p:cNvSpPr>
          <p:nvPr>
            <p:ph type="dt" sz="half" idx="10"/>
          </p:nvPr>
        </p:nvSpPr>
        <p:spPr>
          <a:xfrm>
            <a:off x="6804248" y="332656"/>
            <a:ext cx="2133600" cy="365125"/>
          </a:xfrm>
        </p:spPr>
        <p:txBody>
          <a:bodyPr/>
          <a:lstStyle>
            <a:lvl1pPr>
              <a:defRPr/>
            </a:lvl1pPr>
          </a:lstStyle>
          <a:p>
            <a:pPr>
              <a:defRPr/>
            </a:pPr>
            <a:fld id="{724C78A9-B480-44CF-9B46-9F3B7D143DCD}" type="datetimeFigureOut">
              <a:rPr lang="ru-RU"/>
              <a:pPr>
                <a:defRPr/>
              </a:pPr>
              <a:t>26.09.2012</a:t>
            </a:fld>
            <a:endParaRPr lang="ru-RU" dirty="0"/>
          </a:p>
        </p:txBody>
      </p:sp>
      <p:sp>
        <p:nvSpPr>
          <p:cNvPr id="11" name="Нижний колонтитул 4"/>
          <p:cNvSpPr>
            <a:spLocks noGrp="1"/>
          </p:cNvSpPr>
          <p:nvPr>
            <p:ph type="ftr" sz="quarter" idx="11"/>
          </p:nvPr>
        </p:nvSpPr>
        <p:spPr>
          <a:xfrm>
            <a:off x="1187624" y="3861048"/>
            <a:ext cx="2501900" cy="365125"/>
          </a:xfrm>
        </p:spPr>
        <p:txBody>
          <a:bodyPr/>
          <a:lstStyle>
            <a:lvl1pPr algn="l">
              <a:defRPr/>
            </a:lvl1pPr>
          </a:lstStyle>
          <a:p>
            <a:pPr>
              <a:defRPr/>
            </a:pPr>
            <a:endParaRPr lang="ru-RU" dirty="0"/>
          </a:p>
        </p:txBody>
      </p:sp>
      <p:sp>
        <p:nvSpPr>
          <p:cNvPr id="2" name="Заголовок 1"/>
          <p:cNvSpPr>
            <a:spLocks noGrp="1"/>
          </p:cNvSpPr>
          <p:nvPr>
            <p:ph type="title"/>
          </p:nvPr>
        </p:nvSpPr>
        <p:spPr>
          <a:xfrm>
            <a:off x="1171971" y="908720"/>
            <a:ext cx="7129537" cy="1718618"/>
          </a:xfrm>
        </p:spPr>
        <p:txBody>
          <a:bodyPr/>
          <a:lstStyle>
            <a:lvl1pPr algn="l">
              <a:defRPr sz="5400">
                <a:solidFill>
                  <a:schemeClr val="tx2"/>
                </a:solidFill>
              </a:defRPr>
            </a:lvl1pPr>
          </a:lstStyle>
          <a:p>
            <a:r>
              <a:rPr lang="ru-RU" dirty="0" smtClean="0"/>
              <a:t>Образец заголовка</a:t>
            </a:r>
            <a:endParaRPr lang="ru-RU" dirty="0"/>
          </a:p>
        </p:txBody>
      </p:sp>
      <p:sp>
        <p:nvSpPr>
          <p:cNvPr id="8" name="Текст 7"/>
          <p:cNvSpPr>
            <a:spLocks noGrp="1"/>
          </p:cNvSpPr>
          <p:nvPr>
            <p:ph type="body" sz="quarter" idx="12" hasCustomPrompt="1"/>
          </p:nvPr>
        </p:nvSpPr>
        <p:spPr>
          <a:xfrm>
            <a:off x="1171967" y="2708275"/>
            <a:ext cx="7129467" cy="936625"/>
          </a:xfrm>
        </p:spPr>
        <p:txBody>
          <a:bodyPr/>
          <a:lstStyle>
            <a:lvl1pPr marL="0" indent="0" algn="l">
              <a:buNone/>
              <a:defRPr>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ru-RU" dirty="0" smtClean="0"/>
              <a:t>Подзаголовок</a:t>
            </a:r>
            <a:endParaRPr lang="ru-RU" dirty="0"/>
          </a:p>
        </p:txBody>
      </p:sp>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FC8D87C-DB0E-4FF1-8E30-368FAE24EC4F}" type="datetimeFigureOut">
              <a:rPr lang="ru-RU" smtClean="0"/>
              <a:pPr>
                <a:defRPr/>
              </a:pPr>
              <a:t>26.09.2012</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DBE5FF52-41B1-48C6-A329-4EE755C93F65}" type="slidenum">
              <a:rPr lang="ru-RU" smtClean="0"/>
              <a:pPr>
                <a:defRPr/>
              </a:pPr>
              <a:t>‹#›</a:t>
            </a:fld>
            <a:endParaRPr lang="ru-RU" dirty="0"/>
          </a:p>
        </p:txBody>
      </p:sp>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5" name="Овал 4"/>
          <p:cNvSpPr/>
          <p:nvPr/>
        </p:nvSpPr>
        <p:spPr>
          <a:xfrm>
            <a:off x="900113" y="404813"/>
            <a:ext cx="1800225" cy="1728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6" name="Рисунок 16"/>
          <p:cNvPicPr>
            <a:picLocks noChangeAspect="1"/>
          </p:cNvPicPr>
          <p:nvPr/>
        </p:nvPicPr>
        <p:blipFill>
          <a:blip r:embed="rId2" cstate="print">
            <a:clrChange>
              <a:clrFrom>
                <a:srgbClr val="FFFFFF"/>
              </a:clrFrom>
              <a:clrTo>
                <a:srgbClr val="FFFFFF">
                  <a:alpha val="0"/>
                </a:srgbClr>
              </a:clrTo>
            </a:clrChange>
          </a:blip>
          <a:srcRect l="49223"/>
          <a:stretch>
            <a:fillRect/>
          </a:stretch>
        </p:blipFill>
        <p:spPr bwMode="auto">
          <a:xfrm>
            <a:off x="0" y="571500"/>
            <a:ext cx="727075" cy="1498600"/>
          </a:xfrm>
          <a:prstGeom prst="rect">
            <a:avLst/>
          </a:prstGeom>
          <a:noFill/>
          <a:ln w="9525">
            <a:noFill/>
            <a:miter lim="800000"/>
            <a:headEnd/>
            <a:tailEnd/>
          </a:ln>
        </p:spPr>
      </p:pic>
      <p:pic>
        <p:nvPicPr>
          <p:cNvPr id="7" name="Рисунок 17"/>
          <p:cNvPicPr>
            <a:picLocks noChangeAspect="1"/>
          </p:cNvPicPr>
          <p:nvPr/>
        </p:nvPicPr>
        <p:blipFill>
          <a:blip r:embed="rId3" cstate="print"/>
          <a:srcRect/>
          <a:stretch>
            <a:fillRect/>
          </a:stretch>
        </p:blipFill>
        <p:spPr bwMode="auto">
          <a:xfrm>
            <a:off x="1120999" y="766762"/>
            <a:ext cx="1555750" cy="1108075"/>
          </a:xfrm>
          <a:prstGeom prst="rect">
            <a:avLst/>
          </a:prstGeom>
          <a:noFill/>
          <a:ln w="9525">
            <a:noFill/>
            <a:miter lim="800000"/>
            <a:headEnd/>
            <a:tailEnd/>
          </a:ln>
        </p:spPr>
      </p:pic>
      <p:pic>
        <p:nvPicPr>
          <p:cNvPr id="8" name="Рисунок 13"/>
          <p:cNvPicPr>
            <a:picLocks noChangeAspect="1"/>
          </p:cNvPicPr>
          <p:nvPr/>
        </p:nvPicPr>
        <p:blipFill>
          <a:blip r:embed="rId4" cstate="print"/>
          <a:srcRect b="85933"/>
          <a:stretch>
            <a:fillRect/>
          </a:stretch>
        </p:blipFill>
        <p:spPr bwMode="auto">
          <a:xfrm>
            <a:off x="12700" y="6453188"/>
            <a:ext cx="6858000" cy="404812"/>
          </a:xfrm>
          <a:prstGeom prst="rect">
            <a:avLst/>
          </a:prstGeom>
          <a:noFill/>
          <a:ln w="9525">
            <a:noFill/>
            <a:miter lim="800000"/>
            <a:headEnd/>
            <a:tailEnd/>
          </a:ln>
        </p:spPr>
      </p:pic>
      <p:pic>
        <p:nvPicPr>
          <p:cNvPr id="9" name="Рисунок 19"/>
          <p:cNvPicPr>
            <a:picLocks noChangeAspect="1"/>
          </p:cNvPicPr>
          <p:nvPr/>
        </p:nvPicPr>
        <p:blipFill>
          <a:blip r:embed="rId5" cstate="print"/>
          <a:srcRect l="66808" t="85933"/>
          <a:stretch>
            <a:fillRect/>
          </a:stretch>
        </p:blipFill>
        <p:spPr bwMode="auto">
          <a:xfrm>
            <a:off x="6875463" y="6437313"/>
            <a:ext cx="2276475" cy="404812"/>
          </a:xfrm>
          <a:prstGeom prst="rect">
            <a:avLst/>
          </a:prstGeom>
          <a:noFill/>
          <a:ln w="9525">
            <a:noFill/>
            <a:miter lim="800000"/>
            <a:headEnd/>
            <a:tailEnd/>
          </a:ln>
        </p:spPr>
      </p:pic>
      <p:sp>
        <p:nvSpPr>
          <p:cNvPr id="2" name="Заголовок 1"/>
          <p:cNvSpPr>
            <a:spLocks noGrp="1"/>
          </p:cNvSpPr>
          <p:nvPr>
            <p:ph type="title" hasCustomPrompt="1"/>
          </p:nvPr>
        </p:nvSpPr>
        <p:spPr>
          <a:xfrm>
            <a:off x="722313" y="2924944"/>
            <a:ext cx="7772400" cy="1362075"/>
          </a:xfrm>
        </p:spPr>
        <p:txBody>
          <a:bodyPr anchor="ctr" anchorCtr="0"/>
          <a:lstStyle>
            <a:lvl1pPr algn="ctr">
              <a:defRPr sz="4000" b="1" cap="all" baseline="0"/>
            </a:lvl1pPr>
          </a:lstStyle>
          <a:p>
            <a:r>
              <a:rPr lang="ru-RU" dirty="0" smtClean="0"/>
              <a:t>Заголовок подраздела</a:t>
            </a:r>
            <a:endParaRPr lang="ru-RU" dirty="0"/>
          </a:p>
        </p:txBody>
      </p:sp>
      <p:sp>
        <p:nvSpPr>
          <p:cNvPr id="3" name="Текст 2"/>
          <p:cNvSpPr>
            <a:spLocks noGrp="1"/>
          </p:cNvSpPr>
          <p:nvPr>
            <p:ph type="body" idx="1"/>
          </p:nvPr>
        </p:nvSpPr>
        <p:spPr>
          <a:xfrm>
            <a:off x="722313" y="4365104"/>
            <a:ext cx="7772400" cy="15001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a:xfrm>
            <a:off x="688975" y="6064250"/>
            <a:ext cx="2133600" cy="365125"/>
          </a:xfrm>
        </p:spPr>
        <p:txBody>
          <a:bodyPr/>
          <a:lstStyle>
            <a:lvl1pPr>
              <a:defRPr/>
            </a:lvl1pPr>
          </a:lstStyle>
          <a:p>
            <a:pPr>
              <a:defRPr/>
            </a:pPr>
            <a:fld id="{FEB5BC05-EA77-422A-A70F-7CFD93E84DB9}" type="datetimeFigureOut">
              <a:rPr lang="ru-RU" smtClean="0"/>
              <a:pPr>
                <a:defRPr/>
              </a:pPr>
              <a:t>26.09.2012</a:t>
            </a:fld>
            <a:endParaRPr lang="ru-RU" dirty="0"/>
          </a:p>
        </p:txBody>
      </p:sp>
      <p:sp>
        <p:nvSpPr>
          <p:cNvPr id="11" name="Нижний колонтитул 4"/>
          <p:cNvSpPr>
            <a:spLocks noGrp="1"/>
          </p:cNvSpPr>
          <p:nvPr>
            <p:ph type="ftr" sz="quarter" idx="11"/>
          </p:nvPr>
        </p:nvSpPr>
        <p:spPr>
          <a:xfrm>
            <a:off x="2916238" y="6064250"/>
            <a:ext cx="2501900" cy="365125"/>
          </a:xfrm>
        </p:spPr>
        <p:txBody>
          <a:bodyPr/>
          <a:lstStyle>
            <a:lvl1pPr>
              <a:defRPr/>
            </a:lvl1pPr>
          </a:lstStyle>
          <a:p>
            <a:pPr>
              <a:defRPr/>
            </a:pPr>
            <a:endParaRPr lang="ru-RU" dirty="0"/>
          </a:p>
        </p:txBody>
      </p:sp>
      <p:sp>
        <p:nvSpPr>
          <p:cNvPr id="12" name="Номер слайда 5"/>
          <p:cNvSpPr>
            <a:spLocks noGrp="1"/>
          </p:cNvSpPr>
          <p:nvPr>
            <p:ph type="sldNum" sz="quarter" idx="12"/>
          </p:nvPr>
        </p:nvSpPr>
        <p:spPr/>
        <p:txBody>
          <a:bodyPr/>
          <a:lstStyle>
            <a:lvl1pPr>
              <a:defRPr/>
            </a:lvl1pPr>
          </a:lstStyle>
          <a:p>
            <a:pPr>
              <a:defRPr/>
            </a:pPr>
            <a:fld id="{BC6D86F3-3F9B-483D-87C9-195D36F518CA}" type="slidenum">
              <a:rPr lang="ru-RU" smtClean="0"/>
              <a:pPr>
                <a:defRPr/>
              </a:pPr>
              <a:t>‹#›</a:t>
            </a:fld>
            <a:endParaRPr lang="ru-RU" dirty="0"/>
          </a:p>
        </p:txBody>
      </p:sp>
      <p:sp>
        <p:nvSpPr>
          <p:cNvPr id="13" name="Овал 12"/>
          <p:cNvSpPr/>
          <p:nvPr userDrawn="1"/>
        </p:nvSpPr>
        <p:spPr>
          <a:xfrm>
            <a:off x="900113" y="404813"/>
            <a:ext cx="1800225" cy="1728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14" name="Рисунок 16"/>
          <p:cNvPicPr>
            <a:picLocks noChangeAspect="1"/>
          </p:cNvPicPr>
          <p:nvPr userDrawn="1"/>
        </p:nvPicPr>
        <p:blipFill>
          <a:blip r:embed="rId2" cstate="print">
            <a:clrChange>
              <a:clrFrom>
                <a:srgbClr val="FFFFFF"/>
              </a:clrFrom>
              <a:clrTo>
                <a:srgbClr val="FFFFFF">
                  <a:alpha val="0"/>
                </a:srgbClr>
              </a:clrTo>
            </a:clrChange>
          </a:blip>
          <a:srcRect l="49223"/>
          <a:stretch>
            <a:fillRect/>
          </a:stretch>
        </p:blipFill>
        <p:spPr bwMode="auto">
          <a:xfrm>
            <a:off x="0" y="571500"/>
            <a:ext cx="727075" cy="1498600"/>
          </a:xfrm>
          <a:prstGeom prst="rect">
            <a:avLst/>
          </a:prstGeom>
          <a:noFill/>
          <a:ln w="9525">
            <a:noFill/>
            <a:miter lim="800000"/>
            <a:headEnd/>
            <a:tailEnd/>
          </a:ln>
        </p:spPr>
      </p:pic>
      <p:pic>
        <p:nvPicPr>
          <p:cNvPr id="15" name="Рисунок 17"/>
          <p:cNvPicPr>
            <a:picLocks noChangeAspect="1"/>
          </p:cNvPicPr>
          <p:nvPr userDrawn="1"/>
        </p:nvPicPr>
        <p:blipFill>
          <a:blip r:embed="rId3" cstate="print"/>
          <a:srcRect/>
          <a:stretch>
            <a:fillRect/>
          </a:stretch>
        </p:blipFill>
        <p:spPr bwMode="auto">
          <a:xfrm>
            <a:off x="1120999" y="766762"/>
            <a:ext cx="1555750" cy="1108075"/>
          </a:xfrm>
          <a:prstGeom prst="rect">
            <a:avLst/>
          </a:prstGeom>
          <a:noFill/>
          <a:ln w="9525">
            <a:noFill/>
            <a:miter lim="800000"/>
            <a:headEnd/>
            <a:tailEnd/>
          </a:ln>
        </p:spPr>
      </p:pic>
      <p:pic>
        <p:nvPicPr>
          <p:cNvPr id="16" name="Рисунок 13"/>
          <p:cNvPicPr>
            <a:picLocks noChangeAspect="1"/>
          </p:cNvPicPr>
          <p:nvPr userDrawn="1"/>
        </p:nvPicPr>
        <p:blipFill>
          <a:blip r:embed="rId4" cstate="print"/>
          <a:srcRect b="85933"/>
          <a:stretch>
            <a:fillRect/>
          </a:stretch>
        </p:blipFill>
        <p:spPr bwMode="auto">
          <a:xfrm>
            <a:off x="12700" y="6453188"/>
            <a:ext cx="6858000" cy="404812"/>
          </a:xfrm>
          <a:prstGeom prst="rect">
            <a:avLst/>
          </a:prstGeom>
          <a:noFill/>
          <a:ln w="9525">
            <a:noFill/>
            <a:miter lim="800000"/>
            <a:headEnd/>
            <a:tailEnd/>
          </a:ln>
        </p:spPr>
      </p:pic>
      <p:pic>
        <p:nvPicPr>
          <p:cNvPr id="17" name="Рисунок 19"/>
          <p:cNvPicPr>
            <a:picLocks noChangeAspect="1"/>
          </p:cNvPicPr>
          <p:nvPr userDrawn="1"/>
        </p:nvPicPr>
        <p:blipFill>
          <a:blip r:embed="rId5" cstate="print"/>
          <a:srcRect l="66808" t="85933"/>
          <a:stretch>
            <a:fillRect/>
          </a:stretch>
        </p:blipFill>
        <p:spPr bwMode="auto">
          <a:xfrm>
            <a:off x="6875463" y="6437313"/>
            <a:ext cx="2276475" cy="404812"/>
          </a:xfrm>
          <a:prstGeom prst="rect">
            <a:avLst/>
          </a:prstGeom>
          <a:noFill/>
          <a:ln w="9525">
            <a:noFill/>
            <a:miter lim="800000"/>
            <a:headEnd/>
            <a:tailEnd/>
          </a:ln>
        </p:spPr>
      </p:pic>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1313096A-3BC1-4C60-9293-7FD8ECC86C18}" type="datetimeFigureOut">
              <a:rPr lang="ru-RU" smtClean="0"/>
              <a:pPr>
                <a:defRPr/>
              </a:pPr>
              <a:t>26.09.2012</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A53FA0DD-25C7-429F-8064-C20852B47180}" type="slidenum">
              <a:rPr lang="ru-RU" smtClean="0"/>
              <a:pPr>
                <a:defRPr/>
              </a:pPr>
              <a:t>‹#›</a:t>
            </a:fld>
            <a:endParaRPr lang="ru-RU" dirty="0"/>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2768E51C-DFA0-4252-B38E-292EFBC32EB9}" type="datetimeFigureOut">
              <a:rPr lang="ru-RU" smtClean="0"/>
              <a:pPr>
                <a:defRPr/>
              </a:pPr>
              <a:t>26.09.2012</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dirty="0"/>
          </a:p>
        </p:txBody>
      </p:sp>
      <p:sp>
        <p:nvSpPr>
          <p:cNvPr id="9" name="Номер слайда 5"/>
          <p:cNvSpPr>
            <a:spLocks noGrp="1"/>
          </p:cNvSpPr>
          <p:nvPr>
            <p:ph type="sldNum" sz="quarter" idx="12"/>
          </p:nvPr>
        </p:nvSpPr>
        <p:spPr/>
        <p:txBody>
          <a:bodyPr/>
          <a:lstStyle>
            <a:lvl1pPr>
              <a:defRPr/>
            </a:lvl1pPr>
          </a:lstStyle>
          <a:p>
            <a:pPr>
              <a:defRPr/>
            </a:pPr>
            <a:fld id="{92B13FAA-B687-4424-B255-13445F42A4B2}" type="slidenum">
              <a:rPr lang="ru-RU" smtClean="0"/>
              <a:pPr>
                <a:defRPr/>
              </a:pPr>
              <a:t>‹#›</a:t>
            </a:fld>
            <a:endParaRPr lang="ru-RU" dirty="0"/>
          </a:p>
        </p:txBody>
      </p:sp>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2E0AD0C3-D4B3-4F3B-A8D4-F4CA600C2FBD}" type="datetimeFigureOut">
              <a:rPr lang="ru-RU" smtClean="0"/>
              <a:pPr>
                <a:defRPr/>
              </a:pPr>
              <a:t>26.09.2012</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dirty="0"/>
          </a:p>
        </p:txBody>
      </p:sp>
      <p:sp>
        <p:nvSpPr>
          <p:cNvPr id="5" name="Номер слайда 5"/>
          <p:cNvSpPr>
            <a:spLocks noGrp="1"/>
          </p:cNvSpPr>
          <p:nvPr>
            <p:ph type="sldNum" sz="quarter" idx="12"/>
          </p:nvPr>
        </p:nvSpPr>
        <p:spPr/>
        <p:txBody>
          <a:bodyPr/>
          <a:lstStyle>
            <a:lvl1pPr>
              <a:defRPr/>
            </a:lvl1pPr>
          </a:lstStyle>
          <a:p>
            <a:pPr>
              <a:defRPr/>
            </a:pPr>
            <a:fld id="{0285FAE2-8F29-45A5-847E-F229E0D6DFD2}" type="slidenum">
              <a:rPr lang="ru-RU" smtClean="0"/>
              <a:pPr>
                <a:defRPr/>
              </a:pPr>
              <a:t>‹#›</a:t>
            </a:fld>
            <a:endParaRPr lang="ru-RU" dirty="0"/>
          </a:p>
        </p:txBody>
      </p:sp>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E9A53A6A-0334-4A1C-84CF-73C5DA9E2F6D}" type="datetimeFigureOut">
              <a:rPr lang="ru-RU" smtClean="0"/>
              <a:pPr>
                <a:defRPr/>
              </a:pPr>
              <a:t>26.09.2012</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dirty="0"/>
          </a:p>
        </p:txBody>
      </p:sp>
      <p:sp>
        <p:nvSpPr>
          <p:cNvPr id="4" name="Номер слайда 5"/>
          <p:cNvSpPr>
            <a:spLocks noGrp="1"/>
          </p:cNvSpPr>
          <p:nvPr>
            <p:ph type="sldNum" sz="quarter" idx="12"/>
          </p:nvPr>
        </p:nvSpPr>
        <p:spPr/>
        <p:txBody>
          <a:bodyPr/>
          <a:lstStyle>
            <a:lvl1pPr>
              <a:defRPr/>
            </a:lvl1pPr>
          </a:lstStyle>
          <a:p>
            <a:pPr>
              <a:defRPr/>
            </a:pPr>
            <a:fld id="{4F3A0025-7020-460A-B928-3703BA086D27}" type="slidenum">
              <a:rPr lang="ru-RU" smtClean="0"/>
              <a:pPr>
                <a:defRPr/>
              </a:pPr>
              <a:t>‹#›</a:t>
            </a:fld>
            <a:endParaRPr lang="ru-RU" dirty="0"/>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59E861E-64AD-4B18-83D4-B31CFA318C04}" type="datetimeFigureOut">
              <a:rPr lang="ru-RU" smtClean="0"/>
              <a:pPr>
                <a:defRPr/>
              </a:pPr>
              <a:t>26.09.2012</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14527568-88B3-49B9-99DA-4AD3CDC61B5F}" type="slidenum">
              <a:rPr lang="ru-RU" smtClean="0"/>
              <a:pPr>
                <a:defRPr/>
              </a:pPr>
              <a:t>‹#›</a:t>
            </a:fld>
            <a:endParaRPr lang="ru-RU" dirty="0"/>
          </a:p>
        </p:txBody>
      </p:sp>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dirty="0" smtClean="0"/>
              <a:t>Вставка рисунка</a:t>
            </a:r>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82AF568-76F2-41E2-A082-9A201E884B9A}" type="datetimeFigureOut">
              <a:rPr lang="ru-RU" smtClean="0"/>
              <a:pPr>
                <a:defRPr/>
              </a:pPr>
              <a:t>26.09.2012</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8B936253-3E3C-494E-998A-C539E7079862}" type="slidenum">
              <a:rPr lang="ru-RU" smtClean="0"/>
              <a:pPr>
                <a:defRPr/>
              </a:pPr>
              <a:t>‹#›</a:t>
            </a:fld>
            <a:endParaRPr lang="ru-RU" dirty="0"/>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Дата 3"/>
          <p:cNvSpPr>
            <a:spLocks noGrp="1"/>
          </p:cNvSpPr>
          <p:nvPr>
            <p:ph type="dt" sz="half" idx="2"/>
          </p:nvPr>
        </p:nvSpPr>
        <p:spPr>
          <a:xfrm>
            <a:off x="1760538" y="60642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409B668D-4FB6-472D-9DCB-0FF45281C0A5}" type="datetimeFigureOut">
              <a:rPr lang="ru-RU" smtClean="0"/>
              <a:pPr>
                <a:defRPr/>
              </a:pPr>
              <a:t>26.09.2012</a:t>
            </a:fld>
            <a:endParaRPr lang="ru-RU" dirty="0"/>
          </a:p>
        </p:txBody>
      </p:sp>
      <p:sp>
        <p:nvSpPr>
          <p:cNvPr id="5" name="Нижний колонтитул 4"/>
          <p:cNvSpPr>
            <a:spLocks noGrp="1"/>
          </p:cNvSpPr>
          <p:nvPr>
            <p:ph type="ftr" sz="quarter" idx="3"/>
          </p:nvPr>
        </p:nvSpPr>
        <p:spPr>
          <a:xfrm>
            <a:off x="3995738" y="6064250"/>
            <a:ext cx="25019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endParaRPr lang="ru-RU" dirty="0"/>
          </a:p>
        </p:txBody>
      </p:sp>
      <p:sp>
        <p:nvSpPr>
          <p:cNvPr id="6" name="Номер слайда 5"/>
          <p:cNvSpPr>
            <a:spLocks noGrp="1"/>
          </p:cNvSpPr>
          <p:nvPr>
            <p:ph type="sldNum" sz="quarter" idx="4"/>
          </p:nvPr>
        </p:nvSpPr>
        <p:spPr>
          <a:xfrm>
            <a:off x="6588125" y="6080125"/>
            <a:ext cx="2133600" cy="365125"/>
          </a:xfrm>
          <a:prstGeom prst="rect">
            <a:avLst/>
          </a:prstGeom>
        </p:spPr>
        <p:txBody>
          <a:bodyPr vert="horz" lIns="91440" tIns="45720" rIns="91440" bIns="45720" rtlCol="0" anchor="ctr"/>
          <a:lstStyle>
            <a:lvl1pPr algn="r" fontAlgn="auto">
              <a:spcBef>
                <a:spcPts val="0"/>
              </a:spcBef>
              <a:spcAft>
                <a:spcPts val="0"/>
              </a:spcAft>
              <a:defRPr sz="1600" b="1">
                <a:solidFill>
                  <a:schemeClr val="accent2">
                    <a:lumMod val="75000"/>
                  </a:schemeClr>
                </a:solidFill>
                <a:latin typeface="+mn-lt"/>
              </a:defRPr>
            </a:lvl1pPr>
          </a:lstStyle>
          <a:p>
            <a:pPr>
              <a:defRPr/>
            </a:pPr>
            <a:fld id="{B2ED6835-55E2-4DBE-951E-7829A1EEA2C2}" type="slidenum">
              <a:rPr lang="ru-RU" smtClean="0"/>
              <a:pPr>
                <a:defRPr/>
              </a:pPr>
              <a:t>‹#›</a:t>
            </a:fld>
            <a:endParaRPr lang="ru-RU" dirty="0"/>
          </a:p>
        </p:txBody>
      </p:sp>
      <p:pic>
        <p:nvPicPr>
          <p:cNvPr id="1029" name="Рисунок 6"/>
          <p:cNvPicPr>
            <a:picLocks noChangeAspect="1"/>
          </p:cNvPicPr>
          <p:nvPr/>
        </p:nvPicPr>
        <p:blipFill rotWithShape="1">
          <a:blip r:embed="rId14" cstate="print"/>
          <a:srcRect l="26166" t="32756" b="810"/>
          <a:stretch/>
        </p:blipFill>
        <p:spPr bwMode="auto">
          <a:xfrm>
            <a:off x="0" y="0"/>
            <a:ext cx="2840038" cy="2549525"/>
          </a:xfrm>
          <a:prstGeom prst="rect">
            <a:avLst/>
          </a:prstGeom>
          <a:noFill/>
          <a:ln w="9525">
            <a:noFill/>
            <a:miter lim="800000"/>
            <a:headEnd/>
            <a:tailEnd/>
          </a:ln>
        </p:spPr>
      </p:pic>
      <p:pic>
        <p:nvPicPr>
          <p:cNvPr id="1030" name="Рисунок 8"/>
          <p:cNvPicPr>
            <a:picLocks noChangeAspect="1"/>
          </p:cNvPicPr>
          <p:nvPr/>
        </p:nvPicPr>
        <p:blipFill>
          <a:blip r:embed="rId15" cstate="print">
            <a:clrChange>
              <a:clrFrom>
                <a:srgbClr val="FFFFFF"/>
              </a:clrFrom>
              <a:clrTo>
                <a:srgbClr val="FFFFFF">
                  <a:alpha val="0"/>
                </a:srgbClr>
              </a:clrTo>
            </a:clrChange>
          </a:blip>
          <a:srcRect l="49223"/>
          <a:stretch>
            <a:fillRect/>
          </a:stretch>
        </p:blipFill>
        <p:spPr bwMode="auto">
          <a:xfrm>
            <a:off x="0" y="287338"/>
            <a:ext cx="363538" cy="749300"/>
          </a:xfrm>
          <a:prstGeom prst="rect">
            <a:avLst/>
          </a:prstGeom>
          <a:noFill/>
          <a:ln w="9525">
            <a:noFill/>
            <a:miter lim="800000"/>
            <a:headEnd/>
            <a:tailEnd/>
          </a:ln>
        </p:spPr>
      </p:pic>
      <p:sp>
        <p:nvSpPr>
          <p:cNvPr id="1031" name="Заголовок 1"/>
          <p:cNvSpPr>
            <a:spLocks noGrp="1"/>
          </p:cNvSpPr>
          <p:nvPr>
            <p:ph type="title"/>
          </p:nvPr>
        </p:nvSpPr>
        <p:spPr bwMode="auto">
          <a:xfrm>
            <a:off x="457200" y="1158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dirty="0" smtClean="0"/>
              <a:t>Образец заголовка</a:t>
            </a:r>
          </a:p>
        </p:txBody>
      </p:sp>
      <p:sp>
        <p:nvSpPr>
          <p:cNvPr id="1032" name="Текст 2"/>
          <p:cNvSpPr>
            <a:spLocks noGrp="1"/>
          </p:cNvSpPr>
          <p:nvPr>
            <p:ph type="body" idx="1"/>
          </p:nvPr>
        </p:nvSpPr>
        <p:spPr bwMode="auto">
          <a:xfrm>
            <a:off x="457200" y="1600200"/>
            <a:ext cx="8362950" cy="427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p>
        </p:txBody>
      </p:sp>
      <p:pic>
        <p:nvPicPr>
          <p:cNvPr id="1033" name="Рисунок 13"/>
          <p:cNvPicPr>
            <a:picLocks noChangeAspect="1"/>
          </p:cNvPicPr>
          <p:nvPr/>
        </p:nvPicPr>
        <p:blipFill>
          <a:blip r:embed="rId16" cstate="print"/>
          <a:srcRect b="85933"/>
          <a:stretch>
            <a:fillRect/>
          </a:stretch>
        </p:blipFill>
        <p:spPr bwMode="auto">
          <a:xfrm>
            <a:off x="12700" y="6453188"/>
            <a:ext cx="6858000" cy="404812"/>
          </a:xfrm>
          <a:prstGeom prst="rect">
            <a:avLst/>
          </a:prstGeom>
          <a:noFill/>
          <a:ln w="9525">
            <a:noFill/>
            <a:miter lim="800000"/>
            <a:headEnd/>
            <a:tailEnd/>
          </a:ln>
        </p:spPr>
      </p:pic>
      <p:pic>
        <p:nvPicPr>
          <p:cNvPr id="1034" name="Рисунок 13"/>
          <p:cNvPicPr>
            <a:picLocks noChangeAspect="1"/>
          </p:cNvPicPr>
          <p:nvPr/>
        </p:nvPicPr>
        <p:blipFill>
          <a:blip r:embed="rId17" cstate="print"/>
          <a:srcRect l="66808" t="85933"/>
          <a:stretch>
            <a:fillRect/>
          </a:stretch>
        </p:blipFill>
        <p:spPr bwMode="auto">
          <a:xfrm>
            <a:off x="6875463" y="6437313"/>
            <a:ext cx="2276475" cy="404812"/>
          </a:xfrm>
          <a:prstGeom prst="rect">
            <a:avLst/>
          </a:prstGeom>
          <a:noFill/>
          <a:ln w="9525">
            <a:noFill/>
            <a:miter lim="800000"/>
            <a:headEnd/>
            <a:tailEnd/>
          </a:ln>
        </p:spPr>
      </p:pic>
      <p:sp>
        <p:nvSpPr>
          <p:cNvPr id="12" name="Скругленный прямоугольник 11"/>
          <p:cNvSpPr/>
          <p:nvPr/>
        </p:nvSpPr>
        <p:spPr>
          <a:xfrm>
            <a:off x="719138" y="6324600"/>
            <a:ext cx="863600" cy="53340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1036" name="Рисунок 9"/>
          <p:cNvPicPr>
            <a:picLocks noChangeAspect="1"/>
          </p:cNvPicPr>
          <p:nvPr/>
        </p:nvPicPr>
        <p:blipFill>
          <a:blip r:embed="rId18" cstate="print"/>
          <a:srcRect/>
          <a:stretch>
            <a:fillRect/>
          </a:stretch>
        </p:blipFill>
        <p:spPr bwMode="auto">
          <a:xfrm>
            <a:off x="846138" y="6308725"/>
            <a:ext cx="611187" cy="436563"/>
          </a:xfrm>
          <a:prstGeom prst="rect">
            <a:avLst/>
          </a:prstGeom>
          <a:noFill/>
          <a:ln w="9525">
            <a:noFill/>
            <a:miter lim="800000"/>
            <a:headEnd/>
            <a:tailEnd/>
          </a:ln>
        </p:spPr>
      </p:pic>
      <p:pic>
        <p:nvPicPr>
          <p:cNvPr id="13" name="Рисунок 6"/>
          <p:cNvPicPr>
            <a:picLocks noChangeAspect="1"/>
          </p:cNvPicPr>
          <p:nvPr userDrawn="1"/>
        </p:nvPicPr>
        <p:blipFill rotWithShape="1">
          <a:blip r:embed="rId14" cstate="print"/>
          <a:srcRect l="26166" t="32756" b="810"/>
          <a:stretch/>
        </p:blipFill>
        <p:spPr bwMode="auto">
          <a:xfrm>
            <a:off x="0" y="0"/>
            <a:ext cx="2840038" cy="2549525"/>
          </a:xfrm>
          <a:prstGeom prst="rect">
            <a:avLst/>
          </a:prstGeom>
          <a:noFill/>
          <a:ln w="9525">
            <a:noFill/>
            <a:miter lim="800000"/>
            <a:headEnd/>
            <a:tailEnd/>
          </a:ln>
        </p:spPr>
      </p:pic>
      <p:pic>
        <p:nvPicPr>
          <p:cNvPr id="14" name="Рисунок 8"/>
          <p:cNvPicPr>
            <a:picLocks noChangeAspect="1"/>
          </p:cNvPicPr>
          <p:nvPr userDrawn="1"/>
        </p:nvPicPr>
        <p:blipFill>
          <a:blip r:embed="rId15" cstate="print">
            <a:clrChange>
              <a:clrFrom>
                <a:srgbClr val="FFFFFF"/>
              </a:clrFrom>
              <a:clrTo>
                <a:srgbClr val="FFFFFF">
                  <a:alpha val="0"/>
                </a:srgbClr>
              </a:clrTo>
            </a:clrChange>
          </a:blip>
          <a:srcRect l="49223"/>
          <a:stretch>
            <a:fillRect/>
          </a:stretch>
        </p:blipFill>
        <p:spPr bwMode="auto">
          <a:xfrm>
            <a:off x="0" y="287338"/>
            <a:ext cx="363538" cy="749300"/>
          </a:xfrm>
          <a:prstGeom prst="rect">
            <a:avLst/>
          </a:prstGeom>
          <a:noFill/>
          <a:ln w="9525">
            <a:noFill/>
            <a:miter lim="800000"/>
            <a:headEnd/>
            <a:tailEnd/>
          </a:ln>
        </p:spPr>
      </p:pic>
      <p:pic>
        <p:nvPicPr>
          <p:cNvPr id="15" name="Рисунок 13"/>
          <p:cNvPicPr>
            <a:picLocks noChangeAspect="1"/>
          </p:cNvPicPr>
          <p:nvPr userDrawn="1"/>
        </p:nvPicPr>
        <p:blipFill>
          <a:blip r:embed="rId16" cstate="print"/>
          <a:srcRect b="85933"/>
          <a:stretch>
            <a:fillRect/>
          </a:stretch>
        </p:blipFill>
        <p:spPr bwMode="auto">
          <a:xfrm>
            <a:off x="12700" y="6453188"/>
            <a:ext cx="6858000" cy="404812"/>
          </a:xfrm>
          <a:prstGeom prst="rect">
            <a:avLst/>
          </a:prstGeom>
          <a:noFill/>
          <a:ln w="9525">
            <a:noFill/>
            <a:miter lim="800000"/>
            <a:headEnd/>
            <a:tailEnd/>
          </a:ln>
        </p:spPr>
      </p:pic>
      <p:pic>
        <p:nvPicPr>
          <p:cNvPr id="16" name="Рисунок 13"/>
          <p:cNvPicPr>
            <a:picLocks noChangeAspect="1"/>
          </p:cNvPicPr>
          <p:nvPr userDrawn="1"/>
        </p:nvPicPr>
        <p:blipFill>
          <a:blip r:embed="rId17" cstate="print"/>
          <a:srcRect l="66808" t="85933"/>
          <a:stretch>
            <a:fillRect/>
          </a:stretch>
        </p:blipFill>
        <p:spPr bwMode="auto">
          <a:xfrm>
            <a:off x="6875463" y="6437313"/>
            <a:ext cx="2276475" cy="404812"/>
          </a:xfrm>
          <a:prstGeom prst="rect">
            <a:avLst/>
          </a:prstGeom>
          <a:noFill/>
          <a:ln w="9525">
            <a:noFill/>
            <a:miter lim="800000"/>
            <a:headEnd/>
            <a:tailEnd/>
          </a:ln>
        </p:spPr>
      </p:pic>
      <p:sp>
        <p:nvSpPr>
          <p:cNvPr id="17" name="Скругленный прямоугольник 16"/>
          <p:cNvSpPr/>
          <p:nvPr userDrawn="1"/>
        </p:nvSpPr>
        <p:spPr>
          <a:xfrm>
            <a:off x="719138" y="6324600"/>
            <a:ext cx="863600" cy="53340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18" name="Рисунок 9"/>
          <p:cNvPicPr>
            <a:picLocks noChangeAspect="1"/>
          </p:cNvPicPr>
          <p:nvPr userDrawn="1"/>
        </p:nvPicPr>
        <p:blipFill>
          <a:blip r:embed="rId18" cstate="print"/>
          <a:srcRect/>
          <a:stretch>
            <a:fillRect/>
          </a:stretch>
        </p:blipFill>
        <p:spPr bwMode="auto">
          <a:xfrm>
            <a:off x="846138" y="6308725"/>
            <a:ext cx="611187" cy="4365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01" r:id="rId12"/>
  </p:sldLayoutIdLst>
  <p:transition>
    <p:split orient="vert"/>
  </p:transition>
  <p:txStyles>
    <p:titleStyle>
      <a:lvl1pPr algn="l" rtl="0" eaLnBrk="1" fontAlgn="base" hangingPunct="1">
        <a:spcBef>
          <a:spcPct val="0"/>
        </a:spcBef>
        <a:spcAft>
          <a:spcPct val="0"/>
        </a:spcAft>
        <a:defRPr sz="3200" b="1" kern="12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Calibri" pitchFamily="34" charset="0"/>
        </a:defRPr>
      </a:lvl2pPr>
      <a:lvl3pPr algn="l" rtl="0" eaLnBrk="1" fontAlgn="base" hangingPunct="1">
        <a:spcBef>
          <a:spcPct val="0"/>
        </a:spcBef>
        <a:spcAft>
          <a:spcPct val="0"/>
        </a:spcAft>
        <a:defRPr sz="4400">
          <a:solidFill>
            <a:schemeClr val="tx2"/>
          </a:solidFill>
          <a:latin typeface="Calibri" pitchFamily="34" charset="0"/>
        </a:defRPr>
      </a:lvl3pPr>
      <a:lvl4pPr algn="l" rtl="0" eaLnBrk="1" fontAlgn="base" hangingPunct="1">
        <a:spcBef>
          <a:spcPct val="0"/>
        </a:spcBef>
        <a:spcAft>
          <a:spcPct val="0"/>
        </a:spcAft>
        <a:defRPr sz="4400">
          <a:solidFill>
            <a:schemeClr val="tx2"/>
          </a:solidFill>
          <a:latin typeface="Calibri" pitchFamily="34" charset="0"/>
        </a:defRPr>
      </a:lvl4pPr>
      <a:lvl5pPr algn="l" rtl="0" eaLnBrk="1" fontAlgn="base" hangingPunct="1">
        <a:spcBef>
          <a:spcPct val="0"/>
        </a:spcBef>
        <a:spcAft>
          <a:spcPct val="0"/>
        </a:spcAft>
        <a:defRPr sz="4400">
          <a:solidFill>
            <a:schemeClr val="tx2"/>
          </a:solidFill>
          <a:latin typeface="Calibri" pitchFamily="34" charset="0"/>
        </a:defRPr>
      </a:lvl5pPr>
      <a:lvl6pPr marL="457200" algn="l" rtl="0" eaLnBrk="1" fontAlgn="base" hangingPunct="1">
        <a:spcBef>
          <a:spcPct val="0"/>
        </a:spcBef>
        <a:spcAft>
          <a:spcPct val="0"/>
        </a:spcAft>
        <a:defRPr sz="4400">
          <a:solidFill>
            <a:schemeClr val="tx2"/>
          </a:solidFill>
          <a:latin typeface="Calibri" pitchFamily="34" charset="0"/>
        </a:defRPr>
      </a:lvl6pPr>
      <a:lvl7pPr marL="914400" algn="l" rtl="0" eaLnBrk="1" fontAlgn="base" hangingPunct="1">
        <a:spcBef>
          <a:spcPct val="0"/>
        </a:spcBef>
        <a:spcAft>
          <a:spcPct val="0"/>
        </a:spcAft>
        <a:defRPr sz="4400">
          <a:solidFill>
            <a:schemeClr val="tx2"/>
          </a:solidFill>
          <a:latin typeface="Calibri" pitchFamily="34" charset="0"/>
        </a:defRPr>
      </a:lvl7pPr>
      <a:lvl8pPr marL="1371600" algn="l" rtl="0" eaLnBrk="1" fontAlgn="base" hangingPunct="1">
        <a:spcBef>
          <a:spcPct val="0"/>
        </a:spcBef>
        <a:spcAft>
          <a:spcPct val="0"/>
        </a:spcAft>
        <a:defRPr sz="4400">
          <a:solidFill>
            <a:schemeClr val="tx2"/>
          </a:solidFill>
          <a:latin typeface="Calibri" pitchFamily="34" charset="0"/>
        </a:defRPr>
      </a:lvl8pPr>
      <a:lvl9pPr marL="1828800" algn="l" rtl="0" eaLnBrk="1" fontAlgn="base" hangingPunct="1">
        <a:spcBef>
          <a:spcPct val="0"/>
        </a:spcBef>
        <a:spcAft>
          <a:spcPct val="0"/>
        </a:spcAft>
        <a:defRPr sz="4400">
          <a:solidFill>
            <a:schemeClr val="tx2"/>
          </a:solidFill>
          <a:latin typeface="Calibri" pitchFamily="34" charset="0"/>
        </a:defRPr>
      </a:lvl9pPr>
    </p:titleStyle>
    <p:bodyStyle>
      <a:lvl1pPr marL="342900" indent="-342900" algn="l" rtl="0" eaLnBrk="1" fontAlgn="base" hangingPunct="1">
        <a:spcBef>
          <a:spcPct val="20000"/>
        </a:spcBef>
        <a:spcAft>
          <a:spcPct val="0"/>
        </a:spcAft>
        <a:buClr>
          <a:srgbClr val="F79646"/>
        </a:buClr>
        <a:buFont typeface="Wingdings" pitchFamily="2" charset="2"/>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lumMod val="90000"/>
            <a:lumOff val="10000"/>
          </a:schemeClr>
        </a:buClr>
        <a:buFont typeface="Wingdings" pitchFamily="2" charset="2"/>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accent1"/>
        </a:buClr>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bg1">
            <a:lumMod val="50000"/>
          </a:schemeClr>
        </a:buClr>
        <a:buFont typeface="Wingdings"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0.jpe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3.jpeg"/><Relationship Id="rId7"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31.png"/><Relationship Id="rId4" Type="http://schemas.openxmlformats.org/officeDocument/2006/relationships/image" Target="../media/image34.png"/><Relationship Id="rId9"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2.png"/><Relationship Id="rId11" Type="http://schemas.openxmlformats.org/officeDocument/2006/relationships/image" Target="../media/image17.jpe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0.jpe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23.jpeg"/><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ижний колонтитул 6"/>
          <p:cNvSpPr>
            <a:spLocks noGrp="1"/>
          </p:cNvSpPr>
          <p:nvPr>
            <p:ph type="ftr" sz="quarter" idx="11"/>
          </p:nvPr>
        </p:nvSpPr>
        <p:spPr>
          <a:xfrm>
            <a:off x="1115616" y="4005064"/>
            <a:ext cx="5184576" cy="365125"/>
          </a:xfrm>
        </p:spPr>
        <p:txBody>
          <a:bodyPr/>
          <a:lstStyle/>
          <a:p>
            <a:pPr>
              <a:defRPr/>
            </a:pPr>
            <a:r>
              <a:rPr lang="ru-RU" sz="2400" dirty="0" smtClean="0"/>
              <a:t>Каминская Катерина,</a:t>
            </a:r>
          </a:p>
          <a:p>
            <a:pPr>
              <a:defRPr/>
            </a:pPr>
            <a:r>
              <a:rPr lang="ru-RU" sz="2400" dirty="0" smtClean="0"/>
              <a:t>Менеджер по маркетингу</a:t>
            </a:r>
            <a:endParaRPr lang="ru-RU" sz="2400" dirty="0"/>
          </a:p>
        </p:txBody>
      </p:sp>
      <p:sp>
        <p:nvSpPr>
          <p:cNvPr id="4" name="Заголовок 3"/>
          <p:cNvSpPr>
            <a:spLocks noGrp="1"/>
          </p:cNvSpPr>
          <p:nvPr>
            <p:ph type="title"/>
          </p:nvPr>
        </p:nvSpPr>
        <p:spPr>
          <a:xfrm>
            <a:off x="1136475" y="908720"/>
            <a:ext cx="7972029" cy="2160240"/>
          </a:xfrm>
        </p:spPr>
        <p:txBody>
          <a:bodyPr/>
          <a:lstStyle/>
          <a:p>
            <a:pPr eaLnBrk="0" hangingPunct="0">
              <a:spcBef>
                <a:spcPts val="2400"/>
              </a:spcBef>
              <a:spcAft>
                <a:spcPts val="0"/>
              </a:spcAft>
              <a:defRPr/>
            </a:pPr>
            <a:r>
              <a:rPr lang="ru-RU" sz="4400" dirty="0" smtClean="0"/>
              <a:t>Создание электронных информационных ресурсов</a:t>
            </a:r>
            <a:endParaRPr lang="ru-RU" sz="4000" dirty="0"/>
          </a:p>
        </p:txBody>
      </p:sp>
    </p:spTree>
  </p:cSld>
  <p:clrMapOvr>
    <a:masterClrMapping/>
  </p:clrMapOvr>
  <p:transition spd="med">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кругленный прямоугольник 18"/>
          <p:cNvSpPr/>
          <p:nvPr/>
        </p:nvSpPr>
        <p:spPr>
          <a:xfrm>
            <a:off x="3635896" y="1556792"/>
            <a:ext cx="1944216" cy="1872208"/>
          </a:xfrm>
          <a:prstGeom prst="roundRect">
            <a:avLst>
              <a:gd name="adj" fmla="val 10952"/>
            </a:avLst>
          </a:prstGeom>
          <a:solidFill>
            <a:schemeClr val="bg1">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Скругленный прямоугольник 19"/>
          <p:cNvSpPr/>
          <p:nvPr/>
        </p:nvSpPr>
        <p:spPr>
          <a:xfrm>
            <a:off x="6012160" y="1556792"/>
            <a:ext cx="1944216" cy="1872208"/>
          </a:xfrm>
          <a:prstGeom prst="roundRect">
            <a:avLst>
              <a:gd name="adj" fmla="val 10952"/>
            </a:avLst>
          </a:prstGeom>
          <a:solidFill>
            <a:schemeClr val="bg1">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Скругленный прямоугольник 16"/>
          <p:cNvSpPr/>
          <p:nvPr/>
        </p:nvSpPr>
        <p:spPr>
          <a:xfrm>
            <a:off x="1187624" y="1556792"/>
            <a:ext cx="1944216" cy="1872208"/>
          </a:xfrm>
          <a:prstGeom prst="roundRect">
            <a:avLst>
              <a:gd name="adj" fmla="val 10952"/>
            </a:avLst>
          </a:prstGeom>
          <a:solidFill>
            <a:schemeClr val="bg1">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p:txBody>
          <a:bodyPr/>
          <a:lstStyle/>
          <a:p>
            <a:r>
              <a:rPr lang="ru-RU" dirty="0" smtClean="0"/>
              <a:t>Загрузка готового электронного ресурса </a:t>
            </a:r>
            <a:br>
              <a:rPr lang="ru-RU" dirty="0" smtClean="0"/>
            </a:br>
            <a:r>
              <a:rPr lang="ru-RU" dirty="0" smtClean="0"/>
              <a:t>в информационную систему</a:t>
            </a:r>
            <a:endParaRPr lang="ru-RU" dirty="0"/>
          </a:p>
        </p:txBody>
      </p:sp>
      <p:pic>
        <p:nvPicPr>
          <p:cNvPr id="3" name="Picture 12" descr="C:\Documents and Settings\NZhurba\Мои документы\ДИЗАЙН\Клип-арт\Архив\53.png"/>
          <p:cNvPicPr>
            <a:picLocks noChangeArrowheads="1"/>
          </p:cNvPicPr>
          <p:nvPr/>
        </p:nvPicPr>
        <p:blipFill>
          <a:blip r:embed="rId3" cstate="print">
            <a:grayscl/>
          </a:blip>
          <a:srcRect/>
          <a:stretch>
            <a:fillRect/>
          </a:stretch>
        </p:blipFill>
        <p:spPr bwMode="auto">
          <a:xfrm>
            <a:off x="3419872" y="4581128"/>
            <a:ext cx="2160240" cy="1512168"/>
          </a:xfrm>
          <a:prstGeom prst="rect">
            <a:avLst/>
          </a:prstGeom>
          <a:noFill/>
          <a:ln w="9525">
            <a:noFill/>
            <a:miter lim="800000"/>
            <a:headEnd/>
            <a:tailEnd/>
          </a:ln>
        </p:spPr>
      </p:pic>
      <p:sp>
        <p:nvSpPr>
          <p:cNvPr id="5" name="Text Box 29"/>
          <p:cNvSpPr txBox="1">
            <a:spLocks noChangeArrowheads="1"/>
          </p:cNvSpPr>
          <p:nvPr/>
        </p:nvSpPr>
        <p:spPr bwMode="auto">
          <a:xfrm>
            <a:off x="3635896" y="1669333"/>
            <a:ext cx="1944216" cy="535531"/>
          </a:xfrm>
          <a:prstGeom prst="rect">
            <a:avLst/>
          </a:prstGeom>
          <a:noFill/>
          <a:ln w="9525">
            <a:noFill/>
            <a:miter lim="800000"/>
            <a:headEnd/>
            <a:tailEnd/>
          </a:ln>
        </p:spPr>
        <p:txBody>
          <a:bodyPr wrap="square">
            <a:spAutoFit/>
          </a:bodyPr>
          <a:lstStyle/>
          <a:p>
            <a:pPr algn="ctr">
              <a:lnSpc>
                <a:spcPct val="80000"/>
              </a:lnSpc>
              <a:defRPr/>
            </a:pPr>
            <a:r>
              <a:rPr lang="ru-RU" b="1" spc="-40" dirty="0">
                <a:solidFill>
                  <a:schemeClr val="accent2">
                    <a:lumMod val="75000"/>
                  </a:schemeClr>
                </a:solidFill>
              </a:rPr>
              <a:t>Электронные</a:t>
            </a:r>
          </a:p>
          <a:p>
            <a:pPr algn="ctr">
              <a:lnSpc>
                <a:spcPct val="80000"/>
              </a:lnSpc>
              <a:defRPr/>
            </a:pPr>
            <a:r>
              <a:rPr lang="ru-RU" b="1" spc="-40" dirty="0" smtClean="0">
                <a:solidFill>
                  <a:schemeClr val="accent2">
                    <a:lumMod val="75000"/>
                  </a:schemeClr>
                </a:solidFill>
              </a:rPr>
              <a:t>образы</a:t>
            </a:r>
            <a:endParaRPr lang="ru-RU" b="1" spc="-40" dirty="0">
              <a:solidFill>
                <a:schemeClr val="accent2">
                  <a:lumMod val="75000"/>
                </a:schemeClr>
              </a:solidFill>
            </a:endParaRPr>
          </a:p>
        </p:txBody>
      </p:sp>
      <p:pic>
        <p:nvPicPr>
          <p:cNvPr id="6" name="Picture 11" descr="C:\Documents and Settings\NZhurba\Мои документы\ДИЗАЙН\Клип-арт\Документы\37.png"/>
          <p:cNvPicPr>
            <a:picLocks noChangeAspect="1" noChangeArrowheads="1"/>
          </p:cNvPicPr>
          <p:nvPr/>
        </p:nvPicPr>
        <p:blipFill>
          <a:blip r:embed="rId4" cstate="print">
            <a:grayscl/>
          </a:blip>
          <a:srcRect/>
          <a:stretch>
            <a:fillRect/>
          </a:stretch>
        </p:blipFill>
        <p:spPr bwMode="auto">
          <a:xfrm>
            <a:off x="4067944" y="2338834"/>
            <a:ext cx="1008112" cy="946150"/>
          </a:xfrm>
          <a:prstGeom prst="rect">
            <a:avLst/>
          </a:prstGeom>
          <a:noFill/>
          <a:ln w="9525">
            <a:noFill/>
            <a:miter lim="800000"/>
            <a:headEnd/>
            <a:tailEnd/>
          </a:ln>
        </p:spPr>
      </p:pic>
      <p:sp>
        <p:nvSpPr>
          <p:cNvPr id="8" name="Text Box 29"/>
          <p:cNvSpPr txBox="1">
            <a:spLocks noChangeArrowheads="1"/>
          </p:cNvSpPr>
          <p:nvPr/>
        </p:nvSpPr>
        <p:spPr bwMode="auto">
          <a:xfrm>
            <a:off x="6012160" y="1663818"/>
            <a:ext cx="1944216" cy="541046"/>
          </a:xfrm>
          <a:prstGeom prst="rect">
            <a:avLst/>
          </a:prstGeom>
          <a:noFill/>
          <a:ln w="9525">
            <a:noFill/>
            <a:miter lim="800000"/>
            <a:headEnd/>
            <a:tailEnd/>
          </a:ln>
        </p:spPr>
        <p:txBody>
          <a:bodyPr wrap="square">
            <a:spAutoFit/>
          </a:bodyPr>
          <a:lstStyle/>
          <a:p>
            <a:pPr algn="ctr">
              <a:lnSpc>
                <a:spcPct val="80000"/>
              </a:lnSpc>
              <a:defRPr/>
            </a:pPr>
            <a:r>
              <a:rPr lang="ru-RU" b="1" spc="-40" dirty="0" smtClean="0">
                <a:solidFill>
                  <a:schemeClr val="accent2">
                    <a:lumMod val="75000"/>
                  </a:schemeClr>
                </a:solidFill>
              </a:rPr>
              <a:t>Индексная информация</a:t>
            </a:r>
            <a:endParaRPr lang="ru-RU" b="1" spc="-40" dirty="0">
              <a:solidFill>
                <a:schemeClr val="accent2">
                  <a:lumMod val="75000"/>
                </a:schemeClr>
              </a:solidFill>
            </a:endParaRPr>
          </a:p>
        </p:txBody>
      </p:sp>
      <p:graphicFrame>
        <p:nvGraphicFramePr>
          <p:cNvPr id="9" name="Таблица 8"/>
          <p:cNvGraphicFramePr>
            <a:graphicFrameLocks noGrp="1"/>
          </p:cNvGraphicFramePr>
          <p:nvPr/>
        </p:nvGraphicFramePr>
        <p:xfrm>
          <a:off x="6156176" y="2304796"/>
          <a:ext cx="1664863" cy="980188"/>
        </p:xfrm>
        <a:graphic>
          <a:graphicData uri="http://schemas.openxmlformats.org/drawingml/2006/table">
            <a:tbl>
              <a:tblPr firstRow="1" bandRow="1">
                <a:tableStyleId>{5C22544A-7EE6-4342-B048-85BDC9FD1C3A}</a:tableStyleId>
              </a:tblPr>
              <a:tblGrid>
                <a:gridCol w="208280"/>
                <a:gridCol w="766506"/>
                <a:gridCol w="690077"/>
              </a:tblGrid>
              <a:tr h="144015">
                <a:tc>
                  <a:txBody>
                    <a:bodyPr/>
                    <a:lstStyle/>
                    <a:p>
                      <a:pPr algn="ctr"/>
                      <a:r>
                        <a:rPr lang="ru-RU" sz="700" dirty="0" smtClean="0">
                          <a:solidFill>
                            <a:schemeClr val="tx1"/>
                          </a:solidFill>
                          <a:latin typeface="Arial" pitchFamily="34" charset="0"/>
                          <a:cs typeface="Arial" pitchFamily="34" charset="0"/>
                        </a:rPr>
                        <a:t>№</a:t>
                      </a:r>
                      <a:endParaRPr lang="ru-RU" sz="70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700" dirty="0" smtClean="0">
                          <a:solidFill>
                            <a:schemeClr val="tx1"/>
                          </a:solidFill>
                          <a:latin typeface="Arial" pitchFamily="34" charset="0"/>
                          <a:cs typeface="Arial" pitchFamily="34" charset="0"/>
                        </a:rPr>
                        <a:t>Фамилия</a:t>
                      </a:r>
                      <a:endParaRPr lang="ru-RU" sz="70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700" dirty="0" smtClean="0">
                          <a:solidFill>
                            <a:schemeClr val="tx1"/>
                          </a:solidFill>
                          <a:latin typeface="Arial" pitchFamily="34" charset="0"/>
                          <a:cs typeface="Arial" pitchFamily="34" charset="0"/>
                        </a:rPr>
                        <a:t>Имя</a:t>
                      </a:r>
                      <a:endParaRPr lang="ru-RU" sz="70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4524">
                <a:tc>
                  <a:txBody>
                    <a:bodyPr/>
                    <a:lstStyle/>
                    <a:p>
                      <a:pPr algn="ctr"/>
                      <a:r>
                        <a:rPr lang="ru-RU" sz="900" dirty="0" smtClean="0">
                          <a:latin typeface="Arial" pitchFamily="34" charset="0"/>
                          <a:cs typeface="Arial" pitchFamily="34" charset="0"/>
                        </a:rPr>
                        <a:t>1</a:t>
                      </a:r>
                      <a:endParaRPr lang="ru-RU" sz="9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50" dirty="0" smtClean="0">
                          <a:latin typeface="Arial" pitchFamily="34" charset="0"/>
                          <a:cs typeface="Arial" pitchFamily="34" charset="0"/>
                        </a:rPr>
                        <a:t>Иванов</a:t>
                      </a:r>
                      <a:endParaRPr lang="ru-RU" sz="105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50" dirty="0" smtClean="0">
                          <a:latin typeface="Arial" pitchFamily="34" charset="0"/>
                          <a:cs typeface="Arial" pitchFamily="34" charset="0"/>
                        </a:rPr>
                        <a:t>Иван</a:t>
                      </a:r>
                      <a:endParaRPr lang="ru-RU" sz="105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4524">
                <a:tc>
                  <a:txBody>
                    <a:bodyPr/>
                    <a:lstStyle/>
                    <a:p>
                      <a:pPr algn="ctr"/>
                      <a:r>
                        <a:rPr lang="ru-RU" sz="900" dirty="0" smtClean="0">
                          <a:latin typeface="Arial" pitchFamily="34" charset="0"/>
                          <a:cs typeface="Arial" pitchFamily="34" charset="0"/>
                        </a:rPr>
                        <a:t>2</a:t>
                      </a:r>
                      <a:endParaRPr lang="ru-RU" sz="9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50" dirty="0" smtClean="0">
                          <a:latin typeface="Arial" pitchFamily="34" charset="0"/>
                          <a:cs typeface="Arial" pitchFamily="34" charset="0"/>
                        </a:rPr>
                        <a:t>Петров</a:t>
                      </a:r>
                      <a:endParaRPr lang="ru-RU" sz="105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50" dirty="0" smtClean="0">
                          <a:latin typeface="Arial" pitchFamily="34" charset="0"/>
                          <a:cs typeface="Arial" pitchFamily="34" charset="0"/>
                        </a:rPr>
                        <a:t>Петр</a:t>
                      </a:r>
                      <a:endParaRPr lang="ru-RU" sz="105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9148">
                <a:tc>
                  <a:txBody>
                    <a:bodyPr/>
                    <a:lstStyle/>
                    <a:p>
                      <a:pPr algn="ctr"/>
                      <a:r>
                        <a:rPr lang="ru-RU" sz="900" dirty="0" smtClean="0">
                          <a:latin typeface="Arial" pitchFamily="34" charset="0"/>
                          <a:cs typeface="Arial" pitchFamily="34" charset="0"/>
                        </a:rPr>
                        <a:t>3</a:t>
                      </a:r>
                      <a:endParaRPr lang="ru-RU" sz="9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50" dirty="0" smtClean="0">
                          <a:latin typeface="Arial" pitchFamily="34" charset="0"/>
                          <a:cs typeface="Arial" pitchFamily="34" charset="0"/>
                        </a:rPr>
                        <a:t>Кузнецов</a:t>
                      </a:r>
                      <a:endParaRPr lang="ru-RU" sz="105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050" dirty="0" smtClean="0">
                          <a:latin typeface="Arial" pitchFamily="34" charset="0"/>
                          <a:cs typeface="Arial" pitchFamily="34" charset="0"/>
                        </a:rPr>
                        <a:t>Сергей</a:t>
                      </a:r>
                      <a:endParaRPr lang="ru-RU" sz="105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Text Box 29"/>
          <p:cNvSpPr txBox="1">
            <a:spLocks noChangeArrowheads="1"/>
          </p:cNvSpPr>
          <p:nvPr/>
        </p:nvSpPr>
        <p:spPr bwMode="auto">
          <a:xfrm>
            <a:off x="1187624" y="1669333"/>
            <a:ext cx="1944216" cy="535531"/>
          </a:xfrm>
          <a:prstGeom prst="rect">
            <a:avLst/>
          </a:prstGeom>
          <a:noFill/>
          <a:ln w="9525">
            <a:noFill/>
            <a:miter lim="800000"/>
            <a:headEnd/>
            <a:tailEnd/>
          </a:ln>
        </p:spPr>
        <p:txBody>
          <a:bodyPr wrap="square">
            <a:spAutoFit/>
          </a:bodyPr>
          <a:lstStyle/>
          <a:p>
            <a:pPr algn="ctr">
              <a:lnSpc>
                <a:spcPct val="80000"/>
              </a:lnSpc>
              <a:defRPr/>
            </a:pPr>
            <a:r>
              <a:rPr lang="ru-RU" b="1" spc="-40" dirty="0">
                <a:solidFill>
                  <a:schemeClr val="accent2">
                    <a:lumMod val="75000"/>
                  </a:schemeClr>
                </a:solidFill>
              </a:rPr>
              <a:t>Электронные</a:t>
            </a:r>
          </a:p>
          <a:p>
            <a:pPr algn="ctr">
              <a:lnSpc>
                <a:spcPct val="80000"/>
              </a:lnSpc>
              <a:defRPr/>
            </a:pPr>
            <a:r>
              <a:rPr lang="ru-RU" b="1" spc="-40" dirty="0" smtClean="0">
                <a:solidFill>
                  <a:schemeClr val="accent2">
                    <a:lumMod val="75000"/>
                  </a:schemeClr>
                </a:solidFill>
              </a:rPr>
              <a:t>документы</a:t>
            </a:r>
            <a:endParaRPr lang="ru-RU" b="1" spc="-40" dirty="0">
              <a:solidFill>
                <a:schemeClr val="accent2">
                  <a:lumMod val="75000"/>
                </a:schemeClr>
              </a:solidFill>
            </a:endParaRPr>
          </a:p>
        </p:txBody>
      </p:sp>
      <p:pic>
        <p:nvPicPr>
          <p:cNvPr id="12" name="Picture 13" descr="C:\Documents and Settings\NZhurba\Мои документы\ДИЗАЙН\Клип-арт\Документы\39.png"/>
          <p:cNvPicPr>
            <a:picLocks noChangeAspect="1" noChangeArrowheads="1"/>
          </p:cNvPicPr>
          <p:nvPr/>
        </p:nvPicPr>
        <p:blipFill>
          <a:blip r:embed="rId5" cstate="print">
            <a:grayscl/>
          </a:blip>
          <a:srcRect/>
          <a:stretch>
            <a:fillRect/>
          </a:stretch>
        </p:blipFill>
        <p:spPr bwMode="auto">
          <a:xfrm>
            <a:off x="1763688" y="2276872"/>
            <a:ext cx="792088" cy="936105"/>
          </a:xfrm>
          <a:prstGeom prst="rect">
            <a:avLst/>
          </a:prstGeom>
          <a:noFill/>
          <a:ln w="9525">
            <a:noFill/>
            <a:miter lim="800000"/>
            <a:headEnd/>
            <a:tailEnd/>
          </a:ln>
        </p:spPr>
      </p:pic>
      <p:pic>
        <p:nvPicPr>
          <p:cNvPr id="13" name="Picture 17" descr="C:\Documents and Settings\NZhurba\Мои документы\ДИЗАЙН\Клип-арт\Стрелки\117.png"/>
          <p:cNvPicPr>
            <a:picLocks noChangeAspect="1" noChangeArrowheads="1"/>
          </p:cNvPicPr>
          <p:nvPr/>
        </p:nvPicPr>
        <p:blipFill>
          <a:blip r:embed="rId6" cstate="print"/>
          <a:srcRect/>
          <a:stretch>
            <a:fillRect/>
          </a:stretch>
        </p:blipFill>
        <p:spPr bwMode="auto">
          <a:xfrm>
            <a:off x="4211960" y="3501008"/>
            <a:ext cx="720080" cy="979309"/>
          </a:xfrm>
          <a:prstGeom prst="rect">
            <a:avLst/>
          </a:prstGeom>
          <a:noFill/>
          <a:ln w="9525">
            <a:noFill/>
            <a:miter lim="800000"/>
            <a:headEnd/>
            <a:tailEnd/>
          </a:ln>
        </p:spPr>
      </p:pic>
      <p:sp>
        <p:nvSpPr>
          <p:cNvPr id="14" name="TextBox 34"/>
          <p:cNvSpPr txBox="1">
            <a:spLocks noChangeArrowheads="1"/>
          </p:cNvSpPr>
          <p:nvPr/>
        </p:nvSpPr>
        <p:spPr bwMode="auto">
          <a:xfrm>
            <a:off x="3419873" y="4941168"/>
            <a:ext cx="2160239" cy="978729"/>
          </a:xfrm>
          <a:prstGeom prst="rect">
            <a:avLst/>
          </a:prstGeom>
          <a:noFill/>
          <a:ln w="9525">
            <a:noFill/>
            <a:miter lim="800000"/>
            <a:headEnd/>
            <a:tailEnd/>
          </a:ln>
        </p:spPr>
        <p:txBody>
          <a:bodyPr wrap="square">
            <a:spAutoFit/>
          </a:bodyPr>
          <a:lstStyle/>
          <a:p>
            <a:pPr algn="ctr">
              <a:lnSpc>
                <a:spcPct val="80000"/>
              </a:lnSpc>
            </a:pP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Система хранения </a:t>
            </a:r>
            <a:b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b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электронных </a:t>
            </a:r>
            <a:b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b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документов</a:t>
            </a:r>
            <a:b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b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и данных</a:t>
            </a:r>
          </a:p>
        </p:txBody>
      </p:sp>
      <p:pic>
        <p:nvPicPr>
          <p:cNvPr id="15" name="Picture 17" descr="C:\Documents and Settings\NZhurba\Мои документы\ДИЗАЙН\Клип-арт\Стрелки\117.png"/>
          <p:cNvPicPr>
            <a:picLocks noChangeAspect="1" noChangeArrowheads="1"/>
          </p:cNvPicPr>
          <p:nvPr/>
        </p:nvPicPr>
        <p:blipFill>
          <a:blip r:embed="rId6" cstate="print"/>
          <a:srcRect/>
          <a:stretch>
            <a:fillRect/>
          </a:stretch>
        </p:blipFill>
        <p:spPr bwMode="auto">
          <a:xfrm rot="2406449">
            <a:off x="5637365" y="3629037"/>
            <a:ext cx="720080" cy="979309"/>
          </a:xfrm>
          <a:prstGeom prst="rect">
            <a:avLst/>
          </a:prstGeom>
          <a:noFill/>
          <a:ln w="9525">
            <a:noFill/>
            <a:miter lim="800000"/>
            <a:headEnd/>
            <a:tailEnd/>
          </a:ln>
        </p:spPr>
      </p:pic>
      <p:pic>
        <p:nvPicPr>
          <p:cNvPr id="16" name="Picture 17" descr="C:\Documents and Settings\NZhurba\Мои документы\ДИЗАЙН\Клип-арт\Стрелки\117.png"/>
          <p:cNvPicPr>
            <a:picLocks noChangeAspect="1" noChangeArrowheads="1"/>
          </p:cNvPicPr>
          <p:nvPr/>
        </p:nvPicPr>
        <p:blipFill>
          <a:blip r:embed="rId6" cstate="print"/>
          <a:srcRect/>
          <a:stretch>
            <a:fillRect/>
          </a:stretch>
        </p:blipFill>
        <p:spPr bwMode="auto">
          <a:xfrm rot="19433479">
            <a:off x="2748337" y="3628800"/>
            <a:ext cx="720080" cy="979309"/>
          </a:xfrm>
          <a:prstGeom prst="rect">
            <a:avLst/>
          </a:prstGeom>
          <a:noFill/>
          <a:ln w="9525">
            <a:noFill/>
            <a:miter lim="800000"/>
            <a:headEnd/>
            <a:tailEnd/>
          </a:ln>
        </p:spPr>
      </p:pic>
    </p:spTree>
  </p:cSld>
  <p:clrMapOvr>
    <a:masterClrMapping/>
  </p:clrMapOvr>
  <p:transition spd="med">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bwMode="auto">
          <a:xfrm>
            <a:off x="4572000" y="1340768"/>
            <a:ext cx="4571999" cy="4812829"/>
          </a:xfrm>
          <a:prstGeom prst="rect">
            <a:avLst/>
          </a:prstGeom>
          <a:solidFill>
            <a:srgbClr val="BABABA"/>
          </a:solidFill>
          <a:ln w="9525" cap="flat" cmpd="sng" algn="ctr">
            <a:noFill/>
            <a:prstDash val="solid"/>
            <a:round/>
            <a:headEnd type="none" w="med" len="med"/>
            <a:tailEnd type="none" w="med" len="med"/>
          </a:ln>
          <a:effectLst/>
        </p:spPr>
        <p:txBody>
          <a:bodyPr vert="horz" wrap="square" lIns="0" tIns="18000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20000"/>
              </a:spcBef>
              <a:spcAft>
                <a:spcPct val="0"/>
              </a:spcAft>
              <a:buClr>
                <a:srgbClr val="F0BC00"/>
              </a:buClr>
              <a:buSzTx/>
              <a:tabLst/>
            </a:pPr>
            <a:r>
              <a:rPr lang="ru-RU" sz="2800" b="1" dirty="0" smtClean="0">
                <a:latin typeface="+mj-lt"/>
              </a:rPr>
              <a:t>Залповый </a:t>
            </a:r>
            <a:r>
              <a:rPr kumimoji="0" lang="ru-RU" sz="2800" b="1" i="0" u="none" strike="noStrike" cap="none" normalizeH="0" baseline="0" dirty="0" smtClean="0">
                <a:ln>
                  <a:noFill/>
                </a:ln>
                <a:solidFill>
                  <a:schemeClr val="tx1"/>
                </a:solidFill>
                <a:effectLst/>
                <a:latin typeface="+mj-lt"/>
              </a:rPr>
              <a:t>ввод</a:t>
            </a:r>
          </a:p>
        </p:txBody>
      </p:sp>
      <p:sp>
        <p:nvSpPr>
          <p:cNvPr id="8" name="Заголовок 1"/>
          <p:cNvSpPr txBox="1">
            <a:spLocks/>
          </p:cNvSpPr>
          <p:nvPr/>
        </p:nvSpPr>
        <p:spPr>
          <a:xfrm>
            <a:off x="467544" y="404664"/>
            <a:ext cx="8505006" cy="571500"/>
          </a:xfrm>
          <a:prstGeom prst="rect">
            <a:avLst/>
          </a:prstGeom>
        </p:spPr>
        <p:txBody>
          <a:bodyPr/>
          <a:lstStyle>
            <a:lvl1pPr algn="l" rtl="0" eaLnBrk="0" fontAlgn="base" hangingPunct="0">
              <a:spcBef>
                <a:spcPct val="0"/>
              </a:spcBef>
              <a:spcAft>
                <a:spcPct val="0"/>
              </a:spcAft>
              <a:defRPr sz="2800" b="1">
                <a:solidFill>
                  <a:srgbClr val="21308B"/>
                </a:solidFill>
                <a:latin typeface="Arial" pitchFamily="34" charset="0"/>
                <a:ea typeface="+mj-ea"/>
                <a:cs typeface="+mj-cs"/>
              </a:defRPr>
            </a:lvl1pPr>
            <a:lvl2pPr algn="l" rtl="0" eaLnBrk="0" fontAlgn="base" hangingPunct="0">
              <a:spcBef>
                <a:spcPct val="0"/>
              </a:spcBef>
              <a:spcAft>
                <a:spcPct val="0"/>
              </a:spcAft>
              <a:defRPr sz="2800" b="1">
                <a:solidFill>
                  <a:srgbClr val="21308B"/>
                </a:solidFill>
                <a:latin typeface="Arial" charset="0"/>
              </a:defRPr>
            </a:lvl2pPr>
            <a:lvl3pPr algn="l" rtl="0" eaLnBrk="0" fontAlgn="base" hangingPunct="0">
              <a:spcBef>
                <a:spcPct val="0"/>
              </a:spcBef>
              <a:spcAft>
                <a:spcPct val="0"/>
              </a:spcAft>
              <a:defRPr sz="2800" b="1">
                <a:solidFill>
                  <a:srgbClr val="21308B"/>
                </a:solidFill>
                <a:latin typeface="Arial" charset="0"/>
              </a:defRPr>
            </a:lvl3pPr>
            <a:lvl4pPr algn="l" rtl="0" eaLnBrk="0" fontAlgn="base" hangingPunct="0">
              <a:spcBef>
                <a:spcPct val="0"/>
              </a:spcBef>
              <a:spcAft>
                <a:spcPct val="0"/>
              </a:spcAft>
              <a:defRPr sz="2800" b="1">
                <a:solidFill>
                  <a:srgbClr val="21308B"/>
                </a:solidFill>
                <a:latin typeface="Arial" charset="0"/>
              </a:defRPr>
            </a:lvl4pPr>
            <a:lvl5pPr algn="l" rtl="0" eaLnBrk="0" fontAlgn="base" hangingPunct="0">
              <a:spcBef>
                <a:spcPct val="0"/>
              </a:spcBef>
              <a:spcAft>
                <a:spcPct val="0"/>
              </a:spcAft>
              <a:defRPr sz="2800" b="1">
                <a:solidFill>
                  <a:srgbClr val="21308B"/>
                </a:solidFill>
                <a:latin typeface="Arial" charset="0"/>
              </a:defRPr>
            </a:lvl5pPr>
            <a:lvl6pPr marL="457200" algn="l" rtl="0" eaLnBrk="1" fontAlgn="base" hangingPunct="1">
              <a:spcBef>
                <a:spcPct val="0"/>
              </a:spcBef>
              <a:spcAft>
                <a:spcPct val="0"/>
              </a:spcAft>
              <a:defRPr sz="2800" b="1">
                <a:solidFill>
                  <a:srgbClr val="21308B"/>
                </a:solidFill>
                <a:latin typeface="Tahoma" pitchFamily="34" charset="0"/>
              </a:defRPr>
            </a:lvl6pPr>
            <a:lvl7pPr marL="914400" algn="l" rtl="0" eaLnBrk="1" fontAlgn="base" hangingPunct="1">
              <a:spcBef>
                <a:spcPct val="0"/>
              </a:spcBef>
              <a:spcAft>
                <a:spcPct val="0"/>
              </a:spcAft>
              <a:defRPr sz="2800" b="1">
                <a:solidFill>
                  <a:srgbClr val="21308B"/>
                </a:solidFill>
                <a:latin typeface="Tahoma" pitchFamily="34" charset="0"/>
              </a:defRPr>
            </a:lvl7pPr>
            <a:lvl8pPr marL="1371600" algn="l" rtl="0" eaLnBrk="1" fontAlgn="base" hangingPunct="1">
              <a:spcBef>
                <a:spcPct val="0"/>
              </a:spcBef>
              <a:spcAft>
                <a:spcPct val="0"/>
              </a:spcAft>
              <a:defRPr sz="2800" b="1">
                <a:solidFill>
                  <a:srgbClr val="21308B"/>
                </a:solidFill>
                <a:latin typeface="Tahoma" pitchFamily="34" charset="0"/>
              </a:defRPr>
            </a:lvl8pPr>
            <a:lvl9pPr marL="1828800" algn="l" rtl="0" eaLnBrk="1" fontAlgn="base" hangingPunct="1">
              <a:spcBef>
                <a:spcPct val="0"/>
              </a:spcBef>
              <a:spcAft>
                <a:spcPct val="0"/>
              </a:spcAft>
              <a:defRPr sz="2800" b="1">
                <a:solidFill>
                  <a:srgbClr val="21308B"/>
                </a:solidFill>
                <a:latin typeface="Tahoma" pitchFamily="34" charset="0"/>
              </a:defRPr>
            </a:lvl9pPr>
          </a:lstStyle>
          <a:p>
            <a:pPr>
              <a:defRPr/>
            </a:pPr>
            <a:r>
              <a:rPr lang="ru-RU" dirty="0">
                <a:solidFill>
                  <a:schemeClr val="tx2"/>
                </a:solidFill>
                <a:latin typeface="+mj-lt"/>
              </a:rPr>
              <a:t>Наполнение информационных систем организации </a:t>
            </a:r>
          </a:p>
        </p:txBody>
      </p:sp>
      <p:sp>
        <p:nvSpPr>
          <p:cNvPr id="9" name="Прямоугольник 8"/>
          <p:cNvSpPr/>
          <p:nvPr/>
        </p:nvSpPr>
        <p:spPr bwMode="auto">
          <a:xfrm>
            <a:off x="0" y="1340768"/>
            <a:ext cx="4571999" cy="481282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18000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20000"/>
              </a:spcBef>
              <a:spcAft>
                <a:spcPct val="0"/>
              </a:spcAft>
              <a:buClr>
                <a:srgbClr val="F0BC00"/>
              </a:buClr>
              <a:buSzTx/>
              <a:tabLst/>
            </a:pPr>
            <a:r>
              <a:rPr kumimoji="0" lang="ru-RU" sz="2800" b="1" i="0" u="none" strike="noStrike" cap="none" normalizeH="0" baseline="0" dirty="0" smtClean="0">
                <a:ln>
                  <a:noFill/>
                </a:ln>
                <a:solidFill>
                  <a:schemeClr val="tx1"/>
                </a:solidFill>
                <a:effectLst/>
                <a:latin typeface="+mj-lt"/>
              </a:rPr>
              <a:t>Текущий ввод</a:t>
            </a:r>
          </a:p>
        </p:txBody>
      </p:sp>
      <p:pic>
        <p:nvPicPr>
          <p:cNvPr id="4099" name="Picture 3" descr="\\Prosoft-m.elar.local\share\Департамент Маркетинга\11_02_25\2 Крупнейшие сражения (проекты)\Фото\ЦАМО\ПроектЦАМО-2010__003.png"/>
          <p:cNvPicPr>
            <a:picLocks noChangeAspect="1" noChangeArrowheads="1"/>
          </p:cNvPicPr>
          <p:nvPr/>
        </p:nvPicPr>
        <p:blipFill>
          <a:blip r:embed="rId3" cstate="screen">
            <a:extLst>
              <a:ext uri="{BEBA8EAE-BF5A-486C-A8C5-ECC9F3942E4B}">
                <a14:imgProps xmlns:a14="http://schemas.microsoft.com/office/drawing/2010/main" xmlns="">
                  <a14:imgLayer r:embed="rId4">
                    <a14:imgEffect>
                      <a14:brightnessContrast bright="20000" contrast="-20000"/>
                    </a14:imgEffect>
                  </a14:imgLayer>
                </a14:imgProps>
              </a:ext>
              <a:ext uri="{28A0092B-C50C-407E-A947-70E740481C1C}">
                <a14:useLocalDpi xmlns:a14="http://schemas.microsoft.com/office/drawing/2010/main" xmlns=""/>
              </a:ext>
            </a:extLst>
          </a:blip>
          <a:srcRect r="3745"/>
          <a:stretch>
            <a:fillRect/>
          </a:stretch>
        </p:blipFill>
        <p:spPr bwMode="auto">
          <a:xfrm>
            <a:off x="5004048" y="2133128"/>
            <a:ext cx="3761114" cy="2448000"/>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251520" y="4682460"/>
            <a:ext cx="4104456" cy="1338828"/>
          </a:xfrm>
          <a:prstGeom prst="rect">
            <a:avLst/>
          </a:prstGeom>
        </p:spPr>
        <p:txBody>
          <a:bodyPr wrap="square">
            <a:spAutoFit/>
          </a:bodyPr>
          <a:lstStyle/>
          <a:p>
            <a:pPr algn="ctr">
              <a:lnSpc>
                <a:spcPct val="90000"/>
              </a:lnSpc>
              <a:spcBef>
                <a:spcPct val="20000"/>
              </a:spcBef>
              <a:buClr>
                <a:srgbClr val="F0BC00"/>
              </a:buClr>
            </a:pPr>
            <a:r>
              <a:rPr lang="ru-RU" b="1" dirty="0"/>
              <a:t>Создание собственных производственных мощностей (участков обработки документации) </a:t>
            </a:r>
            <a:r>
              <a:rPr lang="ru-RU" b="1" dirty="0" smtClean="0"/>
              <a:t/>
            </a:r>
            <a:br>
              <a:rPr lang="ru-RU" b="1" dirty="0" smtClean="0"/>
            </a:br>
            <a:r>
              <a:rPr lang="ru-RU" b="1" dirty="0" smtClean="0"/>
              <a:t>на </a:t>
            </a:r>
            <a:r>
              <a:rPr lang="ru-RU" b="1" dirty="0"/>
              <a:t>базе промышленного сканирующего оборудования</a:t>
            </a:r>
          </a:p>
        </p:txBody>
      </p:sp>
      <p:sp>
        <p:nvSpPr>
          <p:cNvPr id="4" name="Прямоугольник 3"/>
          <p:cNvSpPr/>
          <p:nvPr/>
        </p:nvSpPr>
        <p:spPr>
          <a:xfrm>
            <a:off x="4679082" y="4682460"/>
            <a:ext cx="4293468" cy="1338828"/>
          </a:xfrm>
          <a:prstGeom prst="rect">
            <a:avLst/>
          </a:prstGeom>
        </p:spPr>
        <p:txBody>
          <a:bodyPr wrap="square">
            <a:spAutoFit/>
          </a:bodyPr>
          <a:lstStyle/>
          <a:p>
            <a:pPr algn="ctr">
              <a:lnSpc>
                <a:spcPct val="90000"/>
              </a:lnSpc>
              <a:spcBef>
                <a:spcPct val="20000"/>
              </a:spcBef>
              <a:buClr>
                <a:srgbClr val="F0BC00"/>
              </a:buClr>
            </a:pPr>
            <a:r>
              <a:rPr lang="ru-RU" b="1" dirty="0"/>
              <a:t>Привлечение специалистов </a:t>
            </a:r>
            <a:r>
              <a:rPr lang="ru-RU" b="1" dirty="0" smtClean="0"/>
              <a:t>Корпорации</a:t>
            </a:r>
            <a:r>
              <a:rPr lang="en-US" b="1" dirty="0" smtClean="0"/>
              <a:t/>
            </a:r>
            <a:br>
              <a:rPr lang="en-US" b="1" dirty="0" smtClean="0"/>
            </a:br>
            <a:r>
              <a:rPr lang="ru-RU" b="1" dirty="0" smtClean="0"/>
              <a:t>для </a:t>
            </a:r>
            <a:r>
              <a:rPr lang="ru-RU" b="1" dirty="0"/>
              <a:t>перевода </a:t>
            </a:r>
            <a:r>
              <a:rPr lang="ru-RU" b="1" dirty="0" smtClean="0"/>
              <a:t>больших </a:t>
            </a:r>
            <a:r>
              <a:rPr lang="en-US" b="1" dirty="0" smtClean="0"/>
              <a:t/>
            </a:r>
            <a:br>
              <a:rPr lang="en-US" b="1" dirty="0" smtClean="0"/>
            </a:br>
            <a:r>
              <a:rPr lang="ru-RU" b="1" dirty="0" smtClean="0"/>
              <a:t>объемов </a:t>
            </a:r>
            <a:r>
              <a:rPr lang="ru-RU" b="1" dirty="0"/>
              <a:t>документов </a:t>
            </a:r>
            <a:br>
              <a:rPr lang="ru-RU" b="1" dirty="0"/>
            </a:br>
            <a:r>
              <a:rPr lang="ru-RU" b="1" dirty="0"/>
              <a:t>в электронный вид </a:t>
            </a:r>
            <a:r>
              <a:rPr lang="en-US" b="1" dirty="0" smtClean="0"/>
              <a:t/>
            </a:r>
            <a:br>
              <a:rPr lang="en-US" b="1" dirty="0" smtClean="0"/>
            </a:br>
            <a:r>
              <a:rPr lang="ru-RU" b="1" dirty="0" smtClean="0"/>
              <a:t>«</a:t>
            </a:r>
            <a:r>
              <a:rPr lang="ru-RU" b="1" dirty="0"/>
              <a:t>под ключ»</a:t>
            </a:r>
          </a:p>
        </p:txBody>
      </p:sp>
      <p:pic>
        <p:nvPicPr>
          <p:cNvPr id="5122" name="Picture 2" descr="F:\Pics&amp;Photos\ClipArt\Офис Савеловский_Динамо\_DSC0003.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b="1438"/>
          <a:stretch>
            <a:fillRect/>
          </a:stretch>
        </p:blipFill>
        <p:spPr bwMode="auto">
          <a:xfrm>
            <a:off x="395537" y="2119458"/>
            <a:ext cx="3739537" cy="2448000"/>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18700217"/>
      </p:ext>
    </p:extLst>
  </p:cSld>
  <p:clrMapOvr>
    <a:masterClrMapping/>
  </p:clrMapOvr>
  <p:transition spd="med">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642938" y="66675"/>
            <a:ext cx="8501062" cy="504825"/>
          </a:xfrm>
          <a:prstGeom prst="rect">
            <a:avLst/>
          </a:prstGeom>
          <a:noFill/>
          <a:ln w="9525">
            <a:noFill/>
            <a:miter lim="800000"/>
            <a:headEnd/>
            <a:tailEnd/>
          </a:ln>
        </p:spPr>
        <p:txBody>
          <a:bodyPr/>
          <a:lstStyle/>
          <a:p>
            <a:pPr>
              <a:defRPr/>
            </a:pPr>
            <a:r>
              <a:rPr lang="ru-RU" sz="2800" b="1" dirty="0" smtClean="0">
                <a:solidFill>
                  <a:srgbClr val="21308B"/>
                </a:solidFill>
                <a:latin typeface="+mj-lt"/>
              </a:rPr>
              <a:t>Типы входящих документов и данных</a:t>
            </a:r>
            <a:endParaRPr lang="ru-RU" sz="2800" b="1" spc="-80" dirty="0">
              <a:solidFill>
                <a:srgbClr val="21308B"/>
              </a:solidFill>
              <a:latin typeface="+mj-lt"/>
            </a:endParaRPr>
          </a:p>
        </p:txBody>
      </p:sp>
      <p:pic>
        <p:nvPicPr>
          <p:cNvPr id="5" name="Picture 2" descr="image001"/>
          <p:cNvPicPr>
            <a:picLocks noChangeAspect="1" noChangeArrowheads="1"/>
          </p:cNvPicPr>
          <p:nvPr/>
        </p:nvPicPr>
        <p:blipFill>
          <a:blip r:embed="rId3" cstate="print"/>
          <a:srcRect l="8305" t="22137" r="64215" b="63611"/>
          <a:stretch>
            <a:fillRect/>
          </a:stretch>
        </p:blipFill>
        <p:spPr bwMode="auto">
          <a:xfrm>
            <a:off x="179214" y="1172121"/>
            <a:ext cx="2736602" cy="1136594"/>
          </a:xfrm>
          <a:prstGeom prst="rect">
            <a:avLst/>
          </a:prstGeom>
          <a:noFill/>
          <a:ln w="9525">
            <a:solidFill>
              <a:schemeClr val="tx1">
                <a:lumMod val="95000"/>
                <a:lumOff val="5000"/>
              </a:schemeClr>
            </a:solidFill>
            <a:miter lim="800000"/>
            <a:headEnd/>
            <a:tailEnd/>
          </a:ln>
        </p:spPr>
      </p:pic>
      <p:pic>
        <p:nvPicPr>
          <p:cNvPr id="6" name="Picture 2" descr="image001"/>
          <p:cNvPicPr>
            <a:picLocks noChangeAspect="1" noChangeArrowheads="1"/>
          </p:cNvPicPr>
          <p:nvPr/>
        </p:nvPicPr>
        <p:blipFill>
          <a:blip r:embed="rId3" cstate="print"/>
          <a:srcRect l="8305" t="38009" r="64475" b="48387"/>
          <a:stretch>
            <a:fillRect/>
          </a:stretch>
        </p:blipFill>
        <p:spPr bwMode="auto">
          <a:xfrm>
            <a:off x="179214" y="2420888"/>
            <a:ext cx="2736602" cy="1094091"/>
          </a:xfrm>
          <a:prstGeom prst="rect">
            <a:avLst/>
          </a:prstGeom>
          <a:noFill/>
          <a:ln w="9525">
            <a:solidFill>
              <a:schemeClr val="tx1">
                <a:lumMod val="95000"/>
                <a:lumOff val="5000"/>
              </a:schemeClr>
            </a:solidFill>
            <a:miter lim="800000"/>
            <a:headEnd/>
            <a:tailEnd/>
          </a:ln>
        </p:spPr>
      </p:pic>
      <p:pic>
        <p:nvPicPr>
          <p:cNvPr id="7" name="Picture 2" descr="image001"/>
          <p:cNvPicPr>
            <a:picLocks noChangeAspect="1" noChangeArrowheads="1"/>
          </p:cNvPicPr>
          <p:nvPr/>
        </p:nvPicPr>
        <p:blipFill>
          <a:blip r:embed="rId3" cstate="print"/>
          <a:srcRect l="8305" t="53557" r="64475" b="31867"/>
          <a:stretch>
            <a:fillRect/>
          </a:stretch>
        </p:blipFill>
        <p:spPr bwMode="auto">
          <a:xfrm>
            <a:off x="179214" y="3645024"/>
            <a:ext cx="2736602" cy="1173612"/>
          </a:xfrm>
          <a:prstGeom prst="rect">
            <a:avLst/>
          </a:prstGeom>
          <a:noFill/>
          <a:ln w="9525">
            <a:solidFill>
              <a:schemeClr val="tx1">
                <a:lumMod val="95000"/>
                <a:lumOff val="5000"/>
              </a:schemeClr>
            </a:solidFill>
            <a:miter lim="800000"/>
            <a:headEnd/>
            <a:tailEnd/>
          </a:ln>
        </p:spPr>
      </p:pic>
      <p:pic>
        <p:nvPicPr>
          <p:cNvPr id="8" name="Picture 2" descr="image001"/>
          <p:cNvPicPr>
            <a:picLocks noChangeAspect="1" noChangeArrowheads="1"/>
          </p:cNvPicPr>
          <p:nvPr/>
        </p:nvPicPr>
        <p:blipFill>
          <a:blip r:embed="rId3" cstate="print"/>
          <a:srcRect l="8305" t="70076" r="64475" b="16320"/>
          <a:stretch>
            <a:fillRect/>
          </a:stretch>
        </p:blipFill>
        <p:spPr bwMode="auto">
          <a:xfrm>
            <a:off x="179214" y="4941168"/>
            <a:ext cx="2736602" cy="1094091"/>
          </a:xfrm>
          <a:prstGeom prst="rect">
            <a:avLst/>
          </a:prstGeom>
          <a:noFill/>
          <a:ln w="9525">
            <a:solidFill>
              <a:schemeClr val="tx1">
                <a:lumMod val="95000"/>
                <a:lumOff val="5000"/>
              </a:schemeClr>
            </a:solidFill>
            <a:miter lim="800000"/>
            <a:headEnd/>
            <a:tailEnd/>
          </a:ln>
        </p:spPr>
      </p:pic>
      <p:sp>
        <p:nvSpPr>
          <p:cNvPr id="9" name="Содержимое 2"/>
          <p:cNvSpPr txBox="1">
            <a:spLocks/>
          </p:cNvSpPr>
          <p:nvPr/>
        </p:nvSpPr>
        <p:spPr bwMode="auto">
          <a:xfrm>
            <a:off x="4067175" y="1550367"/>
            <a:ext cx="4608513" cy="677862"/>
          </a:xfrm>
          <a:prstGeom prst="rect">
            <a:avLst/>
          </a:prstGeom>
          <a:noFill/>
          <a:ln w="9525">
            <a:noFill/>
            <a:miter lim="800000"/>
            <a:headEnd/>
            <a:tailEnd/>
          </a:ln>
        </p:spPr>
        <p:txBody>
          <a:bodyPr lIns="0" tIns="0" rIns="0" bIns="0">
            <a:spAutoFit/>
          </a:bodyPr>
          <a:lstStyle/>
          <a:p>
            <a:pPr marL="457200" indent="-457200" eaLnBrk="0" hangingPunct="0">
              <a:spcBef>
                <a:spcPct val="20000"/>
              </a:spcBef>
              <a:defRPr/>
            </a:pPr>
            <a:endParaRPr lang="ru-RU" sz="2000" b="1" kern="0" dirty="0">
              <a:solidFill>
                <a:schemeClr val="tx1"/>
              </a:solidFill>
              <a:effectLst/>
              <a:latin typeface="Arial" pitchFamily="34" charset="0"/>
            </a:endParaRPr>
          </a:p>
          <a:p>
            <a:pPr marL="457200" indent="-457200" eaLnBrk="0" hangingPunct="0">
              <a:spcBef>
                <a:spcPct val="20000"/>
              </a:spcBef>
              <a:defRPr/>
            </a:pPr>
            <a:endParaRPr lang="ru-RU" sz="2000" b="1" kern="0" dirty="0">
              <a:solidFill>
                <a:schemeClr val="tx1"/>
              </a:solidFill>
              <a:effectLst/>
              <a:latin typeface="Arial" pitchFamily="34" charset="0"/>
            </a:endParaRPr>
          </a:p>
        </p:txBody>
      </p:sp>
      <p:sp>
        <p:nvSpPr>
          <p:cNvPr id="10" name="Содержимое 2"/>
          <p:cNvSpPr txBox="1">
            <a:spLocks/>
          </p:cNvSpPr>
          <p:nvPr/>
        </p:nvSpPr>
        <p:spPr bwMode="auto">
          <a:xfrm>
            <a:off x="3203848" y="1367765"/>
            <a:ext cx="5760640" cy="4293483"/>
          </a:xfrm>
          <a:prstGeom prst="rect">
            <a:avLst/>
          </a:prstGeom>
          <a:noFill/>
          <a:ln w="9525">
            <a:noFill/>
            <a:miter lim="800000"/>
            <a:headEnd/>
            <a:tailEnd/>
          </a:ln>
        </p:spPr>
        <p:txBody>
          <a:bodyPr wrap="square" lIns="0" tIns="0" rIns="0" bIns="0">
            <a:spAutoFit/>
          </a:bodyPr>
          <a:lstStyle/>
          <a:p>
            <a:pPr marL="342900" lvl="1" indent="-342900" eaLnBrk="0" hangingPunct="0">
              <a:lnSpc>
                <a:spcPct val="90000"/>
              </a:lnSpc>
              <a:spcBef>
                <a:spcPts val="1800"/>
              </a:spcBef>
              <a:buClr>
                <a:srgbClr val="FF9933"/>
              </a:buClr>
              <a:buSzPct val="120000"/>
              <a:buFont typeface="Wingdings" pitchFamily="2" charset="2"/>
              <a:buChar char="n"/>
              <a:tabLst>
                <a:tab pos="0" algn="l"/>
              </a:tabLst>
              <a:defRPr/>
            </a:pPr>
            <a:r>
              <a:rPr lang="ru-RU" sz="2000" b="1" dirty="0"/>
              <a:t>Рукописные документы на </a:t>
            </a:r>
            <a:r>
              <a:rPr lang="ru-RU" sz="2000" b="1" dirty="0" smtClean="0"/>
              <a:t>бумаге,</a:t>
            </a:r>
            <a:r>
              <a:rPr lang="ru-RU" sz="2000" dirty="0"/>
              <a:t/>
            </a:r>
            <a:br>
              <a:rPr lang="ru-RU" sz="2000" dirty="0"/>
            </a:br>
            <a:r>
              <a:rPr lang="ru-RU" sz="2000" dirty="0"/>
              <a:t>полученные по факсу, по почте </a:t>
            </a:r>
            <a:r>
              <a:rPr lang="ru-RU" sz="2000" dirty="0" smtClean="0"/>
              <a:t>или </a:t>
            </a:r>
            <a:r>
              <a:rPr lang="ru-RU" sz="2000" dirty="0"/>
              <a:t>курьерской </a:t>
            </a:r>
            <a:r>
              <a:rPr lang="ru-RU" sz="2000" dirty="0" smtClean="0"/>
              <a:t>доставкой</a:t>
            </a:r>
            <a:endParaRPr lang="ru-RU" sz="2000" dirty="0"/>
          </a:p>
          <a:p>
            <a:pPr marL="342900" lvl="1" indent="-342900" eaLnBrk="0" hangingPunct="0">
              <a:lnSpc>
                <a:spcPct val="90000"/>
              </a:lnSpc>
              <a:spcBef>
                <a:spcPts val="1800"/>
              </a:spcBef>
              <a:buClr>
                <a:srgbClr val="FF9933"/>
              </a:buClr>
              <a:buSzPct val="120000"/>
              <a:buFont typeface="Wingdings" pitchFamily="2" charset="2"/>
              <a:buChar char="n"/>
              <a:tabLst>
                <a:tab pos="0" algn="l"/>
              </a:tabLst>
              <a:defRPr/>
            </a:pPr>
            <a:r>
              <a:rPr lang="ru-RU" sz="2000" b="1" dirty="0" smtClean="0"/>
              <a:t>Документы с машинопечатным текстом, </a:t>
            </a:r>
            <a:r>
              <a:rPr lang="ru-RU" sz="2000" dirty="0" smtClean="0"/>
              <a:t>распечатанные </a:t>
            </a:r>
            <a:r>
              <a:rPr lang="ru-RU" sz="2000" dirty="0"/>
              <a:t>на </a:t>
            </a:r>
            <a:r>
              <a:rPr lang="ru-RU" sz="2000" dirty="0" smtClean="0"/>
              <a:t>принтере и </a:t>
            </a:r>
            <a:r>
              <a:rPr lang="ru-RU" sz="2000" dirty="0"/>
              <a:t>полученные </a:t>
            </a:r>
            <a:r>
              <a:rPr lang="ru-RU" sz="2000" dirty="0" smtClean="0"/>
              <a:t/>
            </a:r>
            <a:br>
              <a:rPr lang="ru-RU" sz="2000" dirty="0" smtClean="0"/>
            </a:br>
            <a:r>
              <a:rPr lang="ru-RU" sz="2000" dirty="0" smtClean="0"/>
              <a:t>по </a:t>
            </a:r>
            <a:r>
              <a:rPr lang="ru-RU" sz="2000" dirty="0"/>
              <a:t>факсу, по почте, курьерской доставкой </a:t>
            </a:r>
            <a:r>
              <a:rPr lang="ru-RU" sz="2000" dirty="0" smtClean="0"/>
              <a:t/>
            </a:r>
            <a:br>
              <a:rPr lang="ru-RU" sz="2000" dirty="0" smtClean="0"/>
            </a:br>
            <a:r>
              <a:rPr lang="ru-RU" sz="2000" dirty="0" smtClean="0"/>
              <a:t>или </a:t>
            </a:r>
            <a:r>
              <a:rPr lang="ru-RU" sz="2000" dirty="0"/>
              <a:t>по электронной </a:t>
            </a:r>
            <a:r>
              <a:rPr lang="ru-RU" sz="2000" dirty="0" smtClean="0"/>
              <a:t>почте</a:t>
            </a:r>
            <a:endParaRPr lang="ru-RU" sz="2000" dirty="0"/>
          </a:p>
          <a:p>
            <a:pPr marL="342900" lvl="1" indent="-342900" eaLnBrk="0" hangingPunct="0">
              <a:lnSpc>
                <a:spcPct val="90000"/>
              </a:lnSpc>
              <a:spcBef>
                <a:spcPts val="1800"/>
              </a:spcBef>
              <a:buClr>
                <a:srgbClr val="FF9933"/>
              </a:buClr>
              <a:buSzPct val="120000"/>
              <a:buFont typeface="Wingdings" pitchFamily="2" charset="2"/>
              <a:buChar char="n"/>
              <a:tabLst>
                <a:tab pos="0" algn="l"/>
              </a:tabLst>
              <a:defRPr/>
            </a:pPr>
            <a:r>
              <a:rPr lang="ru-RU" sz="2000" b="1" dirty="0" smtClean="0"/>
              <a:t>Электронные сведения, </a:t>
            </a:r>
            <a:r>
              <a:rPr lang="ru-RU" sz="2000" dirty="0"/>
              <a:t>полученные в результате заполнения формы на портале </a:t>
            </a:r>
            <a:r>
              <a:rPr lang="ru-RU" sz="2000" dirty="0" smtClean="0"/>
              <a:t/>
            </a:r>
            <a:br>
              <a:rPr lang="ru-RU" sz="2000" dirty="0" smtClean="0"/>
            </a:br>
            <a:r>
              <a:rPr lang="ru-RU" sz="2000" dirty="0" smtClean="0"/>
              <a:t>или </a:t>
            </a:r>
            <a:r>
              <a:rPr lang="ru-RU" sz="2000" dirty="0"/>
              <a:t>подготовленные с помощью специализированного клиентского </a:t>
            </a:r>
            <a:r>
              <a:rPr lang="ru-RU" sz="2000" dirty="0" smtClean="0"/>
              <a:t>ПО</a:t>
            </a:r>
            <a:endParaRPr lang="ru-RU" sz="2000" dirty="0"/>
          </a:p>
          <a:p>
            <a:pPr marL="342900" lvl="1" indent="-342900" eaLnBrk="0" hangingPunct="0">
              <a:lnSpc>
                <a:spcPct val="90000"/>
              </a:lnSpc>
              <a:spcBef>
                <a:spcPts val="1800"/>
              </a:spcBef>
              <a:buClr>
                <a:srgbClr val="FF9933"/>
              </a:buClr>
              <a:buSzPct val="120000"/>
              <a:buFont typeface="Wingdings" pitchFamily="2" charset="2"/>
              <a:buChar char="n"/>
              <a:tabLst>
                <a:tab pos="0" algn="l"/>
              </a:tabLst>
              <a:defRPr/>
            </a:pPr>
            <a:r>
              <a:rPr lang="ru-RU" sz="2000" b="1" dirty="0"/>
              <a:t>Пакеты </a:t>
            </a:r>
            <a:r>
              <a:rPr lang="ru-RU" sz="2000" b="1" dirty="0" smtClean="0"/>
              <a:t>данных, </a:t>
            </a:r>
            <a:r>
              <a:rPr lang="ru-RU" sz="2000" dirty="0"/>
              <a:t>полученные в результате автоматизированного обмена между АИС</a:t>
            </a:r>
          </a:p>
        </p:txBody>
      </p:sp>
      <p:sp>
        <p:nvSpPr>
          <p:cNvPr id="12" name="Rectangle 10"/>
          <p:cNvSpPr>
            <a:spLocks noChangeArrowheads="1"/>
          </p:cNvSpPr>
          <p:nvPr/>
        </p:nvSpPr>
        <p:spPr bwMode="auto">
          <a:xfrm>
            <a:off x="8675688" y="6590679"/>
            <a:ext cx="311150" cy="366713"/>
          </a:xfrm>
          <a:prstGeom prst="rect">
            <a:avLst/>
          </a:prstGeom>
          <a:noFill/>
          <a:ln w="9525">
            <a:noFill/>
            <a:miter lim="800000"/>
            <a:headEnd/>
            <a:tailEnd/>
          </a:ln>
        </p:spPr>
        <p:txBody>
          <a:bodyPr wrap="none">
            <a:spAutoFit/>
          </a:bodyPr>
          <a:lstStyle/>
          <a:p>
            <a:fld id="{5E86FFE9-8D9A-48A0-BFF5-3B2DE2DE8B8B}" type="slidenum">
              <a:rPr lang="ru-RU">
                <a:solidFill>
                  <a:schemeClr val="bg1"/>
                </a:solidFill>
              </a:rPr>
              <a:pPr/>
              <a:t>12</a:t>
            </a:fld>
            <a:endParaRPr lang="ru-RU" dirty="0">
              <a:solidFill>
                <a:schemeClr val="bg1"/>
              </a:solidFill>
            </a:endParaRPr>
          </a:p>
        </p:txBody>
      </p:sp>
    </p:spTree>
  </p:cSld>
  <p:clrMapOvr>
    <a:masterClrMapping/>
  </p:clrMapOvr>
  <p:transition spd="med">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642938" y="66675"/>
            <a:ext cx="8501062" cy="504825"/>
          </a:xfrm>
          <a:prstGeom prst="rect">
            <a:avLst/>
          </a:prstGeom>
          <a:noFill/>
          <a:ln w="9525">
            <a:noFill/>
            <a:miter lim="800000"/>
            <a:headEnd/>
            <a:tailEnd/>
          </a:ln>
        </p:spPr>
        <p:txBody>
          <a:bodyPr/>
          <a:lstStyle/>
          <a:p>
            <a:pPr>
              <a:defRPr/>
            </a:pPr>
            <a:r>
              <a:rPr lang="ru-RU" sz="2800" b="1" dirty="0" smtClean="0">
                <a:solidFill>
                  <a:srgbClr val="21308B"/>
                </a:solidFill>
                <a:latin typeface="+mj-lt"/>
              </a:rPr>
              <a:t>Организация текущего ввода</a:t>
            </a:r>
            <a:endParaRPr lang="ru-RU" sz="2800" b="1" spc="-80" dirty="0">
              <a:solidFill>
                <a:srgbClr val="21308B"/>
              </a:solidFill>
              <a:latin typeface="+mj-lt"/>
            </a:endParaRPr>
          </a:p>
        </p:txBody>
      </p:sp>
      <p:pic>
        <p:nvPicPr>
          <p:cNvPr id="5" name="Picture 2" descr="image001"/>
          <p:cNvPicPr>
            <a:picLocks noChangeAspect="1" noChangeArrowheads="1"/>
          </p:cNvPicPr>
          <p:nvPr/>
        </p:nvPicPr>
        <p:blipFill>
          <a:blip r:embed="rId3" cstate="print"/>
          <a:srcRect l="8305" t="22137" r="64215" b="63611"/>
          <a:stretch>
            <a:fillRect/>
          </a:stretch>
        </p:blipFill>
        <p:spPr bwMode="auto">
          <a:xfrm>
            <a:off x="179214" y="1262458"/>
            <a:ext cx="1800498" cy="837523"/>
          </a:xfrm>
          <a:prstGeom prst="rect">
            <a:avLst/>
          </a:prstGeom>
          <a:noFill/>
          <a:ln w="9525">
            <a:solidFill>
              <a:schemeClr val="tx1">
                <a:lumMod val="95000"/>
                <a:lumOff val="5000"/>
              </a:schemeClr>
            </a:solidFill>
            <a:miter lim="800000"/>
            <a:headEnd/>
            <a:tailEnd/>
          </a:ln>
        </p:spPr>
      </p:pic>
      <p:pic>
        <p:nvPicPr>
          <p:cNvPr id="6" name="Picture 2" descr="image001"/>
          <p:cNvPicPr>
            <a:picLocks noChangeAspect="1" noChangeArrowheads="1"/>
          </p:cNvPicPr>
          <p:nvPr/>
        </p:nvPicPr>
        <p:blipFill>
          <a:blip r:embed="rId3" cstate="print"/>
          <a:srcRect l="8305" t="38009" r="64475" b="48387"/>
          <a:stretch>
            <a:fillRect/>
          </a:stretch>
        </p:blipFill>
        <p:spPr bwMode="auto">
          <a:xfrm>
            <a:off x="179214" y="2363626"/>
            <a:ext cx="1800498" cy="806204"/>
          </a:xfrm>
          <a:prstGeom prst="rect">
            <a:avLst/>
          </a:prstGeom>
          <a:noFill/>
          <a:ln w="9525">
            <a:solidFill>
              <a:schemeClr val="tx1">
                <a:lumMod val="95000"/>
                <a:lumOff val="5000"/>
              </a:schemeClr>
            </a:solidFill>
            <a:miter lim="800000"/>
            <a:headEnd/>
            <a:tailEnd/>
          </a:ln>
        </p:spPr>
      </p:pic>
      <p:pic>
        <p:nvPicPr>
          <p:cNvPr id="7" name="Picture 2" descr="image001"/>
          <p:cNvPicPr>
            <a:picLocks noChangeAspect="1" noChangeArrowheads="1"/>
          </p:cNvPicPr>
          <p:nvPr/>
        </p:nvPicPr>
        <p:blipFill>
          <a:blip r:embed="rId3" cstate="print"/>
          <a:srcRect l="8305" t="53557" r="64475" b="31867"/>
          <a:stretch>
            <a:fillRect/>
          </a:stretch>
        </p:blipFill>
        <p:spPr bwMode="auto">
          <a:xfrm>
            <a:off x="179214" y="3443746"/>
            <a:ext cx="1800498" cy="864800"/>
          </a:xfrm>
          <a:prstGeom prst="rect">
            <a:avLst/>
          </a:prstGeom>
          <a:noFill/>
          <a:ln w="9525">
            <a:solidFill>
              <a:schemeClr val="tx1">
                <a:lumMod val="95000"/>
                <a:lumOff val="5000"/>
              </a:schemeClr>
            </a:solidFill>
            <a:miter lim="800000"/>
            <a:headEnd/>
            <a:tailEnd/>
          </a:ln>
        </p:spPr>
      </p:pic>
      <p:pic>
        <p:nvPicPr>
          <p:cNvPr id="8" name="Picture 2" descr="image001"/>
          <p:cNvPicPr>
            <a:picLocks noChangeAspect="1" noChangeArrowheads="1"/>
          </p:cNvPicPr>
          <p:nvPr/>
        </p:nvPicPr>
        <p:blipFill>
          <a:blip r:embed="rId3" cstate="print"/>
          <a:srcRect l="8305" t="70076" r="64475" b="16320"/>
          <a:stretch>
            <a:fillRect/>
          </a:stretch>
        </p:blipFill>
        <p:spPr bwMode="auto">
          <a:xfrm>
            <a:off x="179214" y="4581128"/>
            <a:ext cx="1800498" cy="806204"/>
          </a:xfrm>
          <a:prstGeom prst="rect">
            <a:avLst/>
          </a:prstGeom>
          <a:noFill/>
          <a:ln w="9525">
            <a:solidFill>
              <a:schemeClr val="tx1">
                <a:lumMod val="95000"/>
                <a:lumOff val="5000"/>
              </a:schemeClr>
            </a:solidFill>
            <a:miter lim="800000"/>
            <a:headEnd/>
            <a:tailEnd/>
          </a:ln>
        </p:spPr>
      </p:pic>
      <p:pic>
        <p:nvPicPr>
          <p:cNvPr id="30" name="Picture 14" descr="C:\Documents and Settings\NZhurba\Мои документы\ДИЗАЙН\Клип-арт\Фон\61.png"/>
          <p:cNvPicPr>
            <a:picLocks noChangeAspect="1" noChangeArrowheads="1"/>
          </p:cNvPicPr>
          <p:nvPr/>
        </p:nvPicPr>
        <p:blipFill>
          <a:blip r:embed="rId4" cstate="print">
            <a:grayscl/>
          </a:blip>
          <a:srcRect/>
          <a:stretch>
            <a:fillRect/>
          </a:stretch>
        </p:blipFill>
        <p:spPr bwMode="auto">
          <a:xfrm>
            <a:off x="5256240" y="2492896"/>
            <a:ext cx="1476000" cy="1476000"/>
          </a:xfrm>
          <a:prstGeom prst="rect">
            <a:avLst/>
          </a:prstGeom>
          <a:noFill/>
          <a:ln w="9525">
            <a:noFill/>
            <a:miter lim="800000"/>
            <a:headEnd/>
            <a:tailEnd/>
          </a:ln>
        </p:spPr>
      </p:pic>
      <p:sp>
        <p:nvSpPr>
          <p:cNvPr id="31" name="Text Box 29"/>
          <p:cNvSpPr txBox="1">
            <a:spLocks noChangeArrowheads="1"/>
          </p:cNvSpPr>
          <p:nvPr/>
        </p:nvSpPr>
        <p:spPr bwMode="auto">
          <a:xfrm>
            <a:off x="5256235" y="2564904"/>
            <a:ext cx="1440156" cy="387798"/>
          </a:xfrm>
          <a:prstGeom prst="rect">
            <a:avLst/>
          </a:prstGeom>
          <a:noFill/>
          <a:ln w="9525">
            <a:noFill/>
            <a:miter lim="800000"/>
            <a:headEnd/>
            <a:tailEnd/>
          </a:ln>
        </p:spPr>
        <p:txBody>
          <a:bodyPr wrap="square">
            <a:spAutoFit/>
          </a:bodyPr>
          <a:lstStyle/>
          <a:p>
            <a:pPr algn="ctr">
              <a:lnSpc>
                <a:spcPct val="80000"/>
              </a:lnSpc>
            </a:pPr>
            <a:r>
              <a:rPr lang="ru-RU" sz="1200" b="1" dirty="0">
                <a:solidFill>
                  <a:srgbClr val="EFFFFF"/>
                </a:solidFill>
                <a:latin typeface="Tahoma" pitchFamily="34" charset="0"/>
              </a:rPr>
              <a:t>Электронные</a:t>
            </a:r>
          </a:p>
          <a:p>
            <a:pPr algn="ctr">
              <a:lnSpc>
                <a:spcPct val="80000"/>
              </a:lnSpc>
            </a:pPr>
            <a:r>
              <a:rPr lang="ru-RU" sz="1200" b="1" dirty="0" smtClean="0">
                <a:solidFill>
                  <a:srgbClr val="EFFFFF"/>
                </a:solidFill>
                <a:latin typeface="Tahoma" pitchFamily="34" charset="0"/>
              </a:rPr>
              <a:t>документы</a:t>
            </a:r>
            <a:endParaRPr lang="ru-RU" sz="2800" dirty="0"/>
          </a:p>
        </p:txBody>
      </p:sp>
      <p:pic>
        <p:nvPicPr>
          <p:cNvPr id="32" name="Picture 13" descr="C:\Documents and Settings\NZhurba\Мои документы\ДИЗАЙН\Клип-арт\Документы\39.png"/>
          <p:cNvPicPr>
            <a:picLocks noChangeAspect="1" noChangeArrowheads="1"/>
          </p:cNvPicPr>
          <p:nvPr/>
        </p:nvPicPr>
        <p:blipFill>
          <a:blip r:embed="rId5" cstate="print"/>
          <a:srcRect/>
          <a:stretch>
            <a:fillRect/>
          </a:stretch>
        </p:blipFill>
        <p:spPr bwMode="auto">
          <a:xfrm>
            <a:off x="5616271" y="2996952"/>
            <a:ext cx="792088" cy="891137"/>
          </a:xfrm>
          <a:prstGeom prst="rect">
            <a:avLst/>
          </a:prstGeom>
          <a:noFill/>
          <a:ln w="9525">
            <a:noFill/>
            <a:miter lim="800000"/>
            <a:headEnd/>
            <a:tailEnd/>
          </a:ln>
        </p:spPr>
      </p:pic>
      <p:pic>
        <p:nvPicPr>
          <p:cNvPr id="33" name="Picture 14" descr="C:\Documents and Settings\NZhurba\Мои документы\ДИЗАЙН\Клип-арт\Фон\61.png"/>
          <p:cNvPicPr>
            <a:picLocks noChangeAspect="1" noChangeArrowheads="1"/>
          </p:cNvPicPr>
          <p:nvPr/>
        </p:nvPicPr>
        <p:blipFill>
          <a:blip r:embed="rId4" cstate="print">
            <a:grayscl/>
          </a:blip>
          <a:srcRect/>
          <a:stretch>
            <a:fillRect/>
          </a:stretch>
        </p:blipFill>
        <p:spPr bwMode="auto">
          <a:xfrm>
            <a:off x="5256236" y="836712"/>
            <a:ext cx="1476000" cy="1476000"/>
          </a:xfrm>
          <a:prstGeom prst="rect">
            <a:avLst/>
          </a:prstGeom>
          <a:noFill/>
          <a:ln w="9525">
            <a:noFill/>
            <a:miter lim="800000"/>
            <a:headEnd/>
            <a:tailEnd/>
          </a:ln>
        </p:spPr>
      </p:pic>
      <p:sp>
        <p:nvSpPr>
          <p:cNvPr id="34" name="Text Box 29"/>
          <p:cNvSpPr txBox="1">
            <a:spLocks noChangeArrowheads="1"/>
          </p:cNvSpPr>
          <p:nvPr/>
        </p:nvSpPr>
        <p:spPr bwMode="auto">
          <a:xfrm>
            <a:off x="5256231" y="908720"/>
            <a:ext cx="1440160" cy="387798"/>
          </a:xfrm>
          <a:prstGeom prst="rect">
            <a:avLst/>
          </a:prstGeom>
          <a:noFill/>
          <a:ln w="9525">
            <a:noFill/>
            <a:miter lim="800000"/>
            <a:headEnd/>
            <a:tailEnd/>
          </a:ln>
        </p:spPr>
        <p:txBody>
          <a:bodyPr wrap="square">
            <a:spAutoFit/>
          </a:bodyPr>
          <a:lstStyle/>
          <a:p>
            <a:pPr algn="ctr">
              <a:lnSpc>
                <a:spcPct val="80000"/>
              </a:lnSpc>
            </a:pPr>
            <a:r>
              <a:rPr lang="ru-RU" sz="1200" b="1" dirty="0">
                <a:solidFill>
                  <a:srgbClr val="EFFFFF"/>
                </a:solidFill>
                <a:latin typeface="Tahoma" pitchFamily="34" charset="0"/>
              </a:rPr>
              <a:t>Электронные</a:t>
            </a:r>
          </a:p>
          <a:p>
            <a:pPr algn="ctr">
              <a:lnSpc>
                <a:spcPct val="80000"/>
              </a:lnSpc>
            </a:pPr>
            <a:r>
              <a:rPr lang="ru-RU" sz="1200" b="1" dirty="0">
                <a:solidFill>
                  <a:srgbClr val="EFFFFF"/>
                </a:solidFill>
                <a:latin typeface="Tahoma" pitchFamily="34" charset="0"/>
              </a:rPr>
              <a:t>документы</a:t>
            </a:r>
            <a:endParaRPr lang="ru-RU" sz="2800" dirty="0"/>
          </a:p>
        </p:txBody>
      </p:sp>
      <p:pic>
        <p:nvPicPr>
          <p:cNvPr id="35" name="Picture 11" descr="C:\Documents and Settings\NZhurba\Мои документы\ДИЗАЙН\Клип-арт\Документы\37.png"/>
          <p:cNvPicPr>
            <a:picLocks noChangeAspect="1" noChangeArrowheads="1"/>
          </p:cNvPicPr>
          <p:nvPr/>
        </p:nvPicPr>
        <p:blipFill>
          <a:blip r:embed="rId6" cstate="print"/>
          <a:srcRect/>
          <a:stretch>
            <a:fillRect/>
          </a:stretch>
        </p:blipFill>
        <p:spPr bwMode="auto">
          <a:xfrm>
            <a:off x="5544263" y="1340768"/>
            <a:ext cx="864096" cy="810986"/>
          </a:xfrm>
          <a:prstGeom prst="rect">
            <a:avLst/>
          </a:prstGeom>
          <a:noFill/>
          <a:ln w="9525">
            <a:noFill/>
            <a:miter lim="800000"/>
            <a:headEnd/>
            <a:tailEnd/>
          </a:ln>
        </p:spPr>
      </p:pic>
      <p:pic>
        <p:nvPicPr>
          <p:cNvPr id="36" name="Picture 14" descr="C:\Documents and Settings\NZhurba\Мои документы\ДИЗАЙН\Клип-арт\Фон\61.png"/>
          <p:cNvPicPr>
            <a:picLocks noChangeAspect="1" noChangeArrowheads="1"/>
          </p:cNvPicPr>
          <p:nvPr/>
        </p:nvPicPr>
        <p:blipFill>
          <a:blip r:embed="rId4" cstate="print">
            <a:grayscl/>
          </a:blip>
          <a:srcRect/>
          <a:stretch>
            <a:fillRect/>
          </a:stretch>
        </p:blipFill>
        <p:spPr bwMode="auto">
          <a:xfrm>
            <a:off x="5256236" y="4149080"/>
            <a:ext cx="1476000" cy="1476000"/>
          </a:xfrm>
          <a:prstGeom prst="rect">
            <a:avLst/>
          </a:prstGeom>
          <a:noFill/>
          <a:ln w="9525">
            <a:noFill/>
            <a:miter lim="800000"/>
            <a:headEnd/>
            <a:tailEnd/>
          </a:ln>
        </p:spPr>
      </p:pic>
      <p:sp>
        <p:nvSpPr>
          <p:cNvPr id="37" name="Text Box 29"/>
          <p:cNvSpPr txBox="1">
            <a:spLocks noChangeArrowheads="1"/>
          </p:cNvSpPr>
          <p:nvPr/>
        </p:nvSpPr>
        <p:spPr bwMode="auto">
          <a:xfrm>
            <a:off x="5256231" y="4221088"/>
            <a:ext cx="1440160" cy="387798"/>
          </a:xfrm>
          <a:prstGeom prst="rect">
            <a:avLst/>
          </a:prstGeom>
          <a:noFill/>
          <a:ln w="9525">
            <a:noFill/>
            <a:miter lim="800000"/>
            <a:headEnd/>
            <a:tailEnd/>
          </a:ln>
        </p:spPr>
        <p:txBody>
          <a:bodyPr wrap="square">
            <a:spAutoFit/>
          </a:bodyPr>
          <a:lstStyle/>
          <a:p>
            <a:pPr algn="ctr">
              <a:lnSpc>
                <a:spcPct val="80000"/>
              </a:lnSpc>
            </a:pPr>
            <a:r>
              <a:rPr lang="ru-RU" sz="1200" b="1" dirty="0" smtClean="0">
                <a:solidFill>
                  <a:srgbClr val="EFFFFF"/>
                </a:solidFill>
                <a:latin typeface="Tahoma" pitchFamily="34" charset="0"/>
              </a:rPr>
              <a:t>Индексная информация</a:t>
            </a:r>
            <a:endParaRPr lang="ru-RU" sz="2800" dirty="0"/>
          </a:p>
        </p:txBody>
      </p:sp>
      <p:graphicFrame>
        <p:nvGraphicFramePr>
          <p:cNvPr id="38" name="Таблица 37"/>
          <p:cNvGraphicFramePr>
            <a:graphicFrameLocks noGrp="1"/>
          </p:cNvGraphicFramePr>
          <p:nvPr/>
        </p:nvGraphicFramePr>
        <p:xfrm>
          <a:off x="5400247" y="4713704"/>
          <a:ext cx="1220603" cy="731520"/>
        </p:xfrm>
        <a:graphic>
          <a:graphicData uri="http://schemas.openxmlformats.org/drawingml/2006/table">
            <a:tbl>
              <a:tblPr firstRow="1" bandRow="1">
                <a:tableStyleId>{5C22544A-7EE6-4342-B048-85BDC9FD1C3A}</a:tableStyleId>
              </a:tblPr>
              <a:tblGrid>
                <a:gridCol w="216024"/>
                <a:gridCol w="550184"/>
                <a:gridCol w="454395"/>
              </a:tblGrid>
              <a:tr h="0">
                <a:tc>
                  <a:txBody>
                    <a:bodyPr/>
                    <a:lstStyle/>
                    <a:p>
                      <a:pPr algn="ctr"/>
                      <a:r>
                        <a:rPr lang="ru-RU" sz="300" dirty="0" smtClean="0">
                          <a:latin typeface="Arial" pitchFamily="34" charset="0"/>
                          <a:cs typeface="Arial" pitchFamily="34" charset="0"/>
                        </a:rPr>
                        <a:t>№</a:t>
                      </a:r>
                      <a:endParaRPr lang="ru-RU" sz="300" dirty="0">
                        <a:latin typeface="Arial" pitchFamily="34" charset="0"/>
                        <a:cs typeface="Arial" pitchFamily="34" charset="0"/>
                      </a:endParaRPr>
                    </a:p>
                  </a:txBody>
                  <a:tcPr>
                    <a:solidFill>
                      <a:schemeClr val="tx2">
                        <a:lumMod val="25000"/>
                        <a:lumOff val="75000"/>
                      </a:schemeClr>
                    </a:solidFill>
                  </a:tcPr>
                </a:tc>
                <a:tc>
                  <a:txBody>
                    <a:bodyPr/>
                    <a:lstStyle/>
                    <a:p>
                      <a:pPr algn="ctr"/>
                      <a:r>
                        <a:rPr lang="ru-RU" sz="300" dirty="0" smtClean="0">
                          <a:latin typeface="Arial" pitchFamily="34" charset="0"/>
                          <a:cs typeface="Arial" pitchFamily="34" charset="0"/>
                        </a:rPr>
                        <a:t>Фамилия</a:t>
                      </a:r>
                      <a:endParaRPr lang="ru-RU" sz="300" dirty="0">
                        <a:latin typeface="Arial" pitchFamily="34" charset="0"/>
                        <a:cs typeface="Arial" pitchFamily="34" charset="0"/>
                      </a:endParaRPr>
                    </a:p>
                  </a:txBody>
                  <a:tcPr>
                    <a:solidFill>
                      <a:schemeClr val="tx2">
                        <a:lumMod val="25000"/>
                        <a:lumOff val="75000"/>
                      </a:schemeClr>
                    </a:solidFill>
                  </a:tcPr>
                </a:tc>
                <a:tc>
                  <a:txBody>
                    <a:bodyPr/>
                    <a:lstStyle/>
                    <a:p>
                      <a:pPr algn="ctr"/>
                      <a:r>
                        <a:rPr lang="ru-RU" sz="300" dirty="0" smtClean="0">
                          <a:latin typeface="Arial" pitchFamily="34" charset="0"/>
                          <a:cs typeface="Arial" pitchFamily="34" charset="0"/>
                        </a:rPr>
                        <a:t>Имя</a:t>
                      </a:r>
                      <a:endParaRPr lang="ru-RU" sz="300" dirty="0">
                        <a:latin typeface="Arial" pitchFamily="34" charset="0"/>
                        <a:cs typeface="Arial" pitchFamily="34" charset="0"/>
                      </a:endParaRPr>
                    </a:p>
                  </a:txBody>
                  <a:tcPr>
                    <a:solidFill>
                      <a:schemeClr val="tx2">
                        <a:lumMod val="25000"/>
                        <a:lumOff val="75000"/>
                      </a:schemeClr>
                    </a:solidFill>
                  </a:tcPr>
                </a:tc>
              </a:tr>
              <a:tr h="130443">
                <a:tc>
                  <a:txBody>
                    <a:bodyPr/>
                    <a:lstStyle/>
                    <a:p>
                      <a:pPr algn="ctr"/>
                      <a:r>
                        <a:rPr lang="ru-RU" sz="500" dirty="0" smtClean="0">
                          <a:latin typeface="Arial" pitchFamily="34" charset="0"/>
                          <a:cs typeface="Arial" pitchFamily="34" charset="0"/>
                        </a:rPr>
                        <a:t>1</a:t>
                      </a:r>
                      <a:endParaRPr lang="ru-RU" sz="500" dirty="0">
                        <a:latin typeface="Arial" pitchFamily="34" charset="0"/>
                        <a:cs typeface="Arial" pitchFamily="34" charset="0"/>
                      </a:endParaRPr>
                    </a:p>
                  </a:txBody>
                  <a:tcPr>
                    <a:solidFill>
                      <a:schemeClr val="tx2">
                        <a:lumMod val="25000"/>
                        <a:lumOff val="75000"/>
                      </a:schemeClr>
                    </a:solidFill>
                  </a:tcPr>
                </a:tc>
                <a:tc>
                  <a:txBody>
                    <a:bodyPr/>
                    <a:lstStyle/>
                    <a:p>
                      <a:r>
                        <a:rPr lang="ru-RU" sz="700" dirty="0" smtClean="0">
                          <a:latin typeface="Arial" pitchFamily="34" charset="0"/>
                          <a:cs typeface="Arial" pitchFamily="34" charset="0"/>
                        </a:rPr>
                        <a:t>Иванов</a:t>
                      </a:r>
                      <a:endParaRPr lang="ru-RU" sz="700" dirty="0">
                        <a:latin typeface="Arial" pitchFamily="34" charset="0"/>
                        <a:cs typeface="Arial" pitchFamily="34" charset="0"/>
                      </a:endParaRPr>
                    </a:p>
                  </a:txBody>
                  <a:tcPr>
                    <a:solidFill>
                      <a:schemeClr val="tx2">
                        <a:lumMod val="25000"/>
                        <a:lumOff val="75000"/>
                      </a:schemeClr>
                    </a:solidFill>
                  </a:tcPr>
                </a:tc>
                <a:tc>
                  <a:txBody>
                    <a:bodyPr/>
                    <a:lstStyle/>
                    <a:p>
                      <a:r>
                        <a:rPr lang="ru-RU" sz="700" dirty="0" smtClean="0">
                          <a:latin typeface="Arial" pitchFamily="34" charset="0"/>
                          <a:cs typeface="Arial" pitchFamily="34" charset="0"/>
                        </a:rPr>
                        <a:t>Иван</a:t>
                      </a:r>
                      <a:endParaRPr lang="ru-RU" sz="700" dirty="0">
                        <a:latin typeface="Arial" pitchFamily="34" charset="0"/>
                        <a:cs typeface="Arial" pitchFamily="34" charset="0"/>
                      </a:endParaRPr>
                    </a:p>
                  </a:txBody>
                  <a:tcPr>
                    <a:solidFill>
                      <a:schemeClr val="tx2">
                        <a:lumMod val="25000"/>
                        <a:lumOff val="75000"/>
                      </a:schemeClr>
                    </a:solidFill>
                  </a:tcPr>
                </a:tc>
              </a:tr>
              <a:tr h="130443">
                <a:tc>
                  <a:txBody>
                    <a:bodyPr/>
                    <a:lstStyle/>
                    <a:p>
                      <a:pPr algn="ctr"/>
                      <a:r>
                        <a:rPr lang="ru-RU" sz="500" dirty="0" smtClean="0">
                          <a:latin typeface="Arial" pitchFamily="34" charset="0"/>
                          <a:cs typeface="Arial" pitchFamily="34" charset="0"/>
                        </a:rPr>
                        <a:t>2</a:t>
                      </a:r>
                      <a:endParaRPr lang="ru-RU" sz="500" dirty="0">
                        <a:latin typeface="Arial" pitchFamily="34" charset="0"/>
                        <a:cs typeface="Arial" pitchFamily="34" charset="0"/>
                      </a:endParaRPr>
                    </a:p>
                  </a:txBody>
                  <a:tcPr>
                    <a:solidFill>
                      <a:schemeClr val="tx2">
                        <a:lumMod val="25000"/>
                        <a:lumOff val="75000"/>
                      </a:schemeClr>
                    </a:solidFill>
                  </a:tcPr>
                </a:tc>
                <a:tc>
                  <a:txBody>
                    <a:bodyPr/>
                    <a:lstStyle/>
                    <a:p>
                      <a:r>
                        <a:rPr lang="ru-RU" sz="700" dirty="0" smtClean="0">
                          <a:latin typeface="Arial" pitchFamily="34" charset="0"/>
                          <a:cs typeface="Arial" pitchFamily="34" charset="0"/>
                        </a:rPr>
                        <a:t>Петров</a:t>
                      </a:r>
                      <a:endParaRPr lang="ru-RU" sz="700" dirty="0">
                        <a:latin typeface="Arial" pitchFamily="34" charset="0"/>
                        <a:cs typeface="Arial" pitchFamily="34" charset="0"/>
                      </a:endParaRPr>
                    </a:p>
                  </a:txBody>
                  <a:tcPr>
                    <a:solidFill>
                      <a:schemeClr val="tx2">
                        <a:lumMod val="25000"/>
                        <a:lumOff val="75000"/>
                      </a:schemeClr>
                    </a:solidFill>
                  </a:tcPr>
                </a:tc>
                <a:tc>
                  <a:txBody>
                    <a:bodyPr/>
                    <a:lstStyle/>
                    <a:p>
                      <a:r>
                        <a:rPr lang="ru-RU" sz="700" dirty="0" smtClean="0">
                          <a:latin typeface="Arial" pitchFamily="34" charset="0"/>
                          <a:cs typeface="Arial" pitchFamily="34" charset="0"/>
                        </a:rPr>
                        <a:t>Петр</a:t>
                      </a:r>
                      <a:endParaRPr lang="ru-RU" sz="700" dirty="0">
                        <a:latin typeface="Arial" pitchFamily="34" charset="0"/>
                        <a:cs typeface="Arial" pitchFamily="34" charset="0"/>
                      </a:endParaRPr>
                    </a:p>
                  </a:txBody>
                  <a:tcPr>
                    <a:solidFill>
                      <a:schemeClr val="tx2">
                        <a:lumMod val="25000"/>
                        <a:lumOff val="75000"/>
                      </a:schemeClr>
                    </a:solidFill>
                  </a:tcPr>
                </a:tc>
              </a:tr>
              <a:tr h="152861">
                <a:tc>
                  <a:txBody>
                    <a:bodyPr/>
                    <a:lstStyle/>
                    <a:p>
                      <a:pPr algn="ctr"/>
                      <a:r>
                        <a:rPr lang="ru-RU" sz="500" dirty="0" smtClean="0">
                          <a:latin typeface="Arial" pitchFamily="34" charset="0"/>
                          <a:cs typeface="Arial" pitchFamily="34" charset="0"/>
                        </a:rPr>
                        <a:t>3</a:t>
                      </a:r>
                      <a:endParaRPr lang="ru-RU" sz="500" dirty="0">
                        <a:latin typeface="Arial" pitchFamily="34" charset="0"/>
                        <a:cs typeface="Arial" pitchFamily="34" charset="0"/>
                      </a:endParaRPr>
                    </a:p>
                  </a:txBody>
                  <a:tcPr>
                    <a:solidFill>
                      <a:schemeClr val="tx2">
                        <a:lumMod val="25000"/>
                        <a:lumOff val="75000"/>
                      </a:schemeClr>
                    </a:solidFill>
                  </a:tcPr>
                </a:tc>
                <a:tc>
                  <a:txBody>
                    <a:bodyPr/>
                    <a:lstStyle/>
                    <a:p>
                      <a:r>
                        <a:rPr lang="ru-RU" sz="700" spc="-70" baseline="0" dirty="0" smtClean="0">
                          <a:latin typeface="Arial" pitchFamily="34" charset="0"/>
                          <a:cs typeface="Arial" pitchFamily="34" charset="0"/>
                        </a:rPr>
                        <a:t>Кузнецов</a:t>
                      </a:r>
                      <a:endParaRPr lang="ru-RU" sz="700" spc="-70" baseline="0" dirty="0">
                        <a:latin typeface="Arial" pitchFamily="34" charset="0"/>
                        <a:cs typeface="Arial" pitchFamily="34" charset="0"/>
                      </a:endParaRPr>
                    </a:p>
                  </a:txBody>
                  <a:tcPr>
                    <a:solidFill>
                      <a:schemeClr val="tx2">
                        <a:lumMod val="25000"/>
                        <a:lumOff val="75000"/>
                      </a:schemeClr>
                    </a:solidFill>
                  </a:tcPr>
                </a:tc>
                <a:tc>
                  <a:txBody>
                    <a:bodyPr/>
                    <a:lstStyle/>
                    <a:p>
                      <a:r>
                        <a:rPr lang="ru-RU" sz="700" spc="-70" baseline="0" dirty="0" smtClean="0">
                          <a:latin typeface="Arial" pitchFamily="34" charset="0"/>
                          <a:cs typeface="Arial" pitchFamily="34" charset="0"/>
                        </a:rPr>
                        <a:t>Сергей</a:t>
                      </a:r>
                      <a:endParaRPr lang="ru-RU" sz="700" spc="-70" baseline="0" dirty="0">
                        <a:latin typeface="Arial" pitchFamily="34" charset="0"/>
                        <a:cs typeface="Arial" pitchFamily="34" charset="0"/>
                      </a:endParaRPr>
                    </a:p>
                  </a:txBody>
                  <a:tcPr>
                    <a:solidFill>
                      <a:schemeClr val="tx2">
                        <a:lumMod val="25000"/>
                        <a:lumOff val="75000"/>
                      </a:schemeClr>
                    </a:solidFill>
                  </a:tcPr>
                </a:tc>
              </a:tr>
            </a:tbl>
          </a:graphicData>
        </a:graphic>
      </p:graphicFrame>
      <p:pic>
        <p:nvPicPr>
          <p:cNvPr id="39" name="Picture 12" descr="C:\Documents and Settings\NZhurba\Мои документы\ДИЗАЙН\Клип-арт\Архив\53.png"/>
          <p:cNvPicPr>
            <a:picLocks noChangeArrowheads="1"/>
          </p:cNvPicPr>
          <p:nvPr/>
        </p:nvPicPr>
        <p:blipFill>
          <a:blip r:embed="rId7" cstate="print">
            <a:grayscl/>
          </a:blip>
          <a:srcRect/>
          <a:stretch>
            <a:fillRect/>
          </a:stretch>
        </p:blipFill>
        <p:spPr bwMode="auto">
          <a:xfrm>
            <a:off x="7308304" y="2528736"/>
            <a:ext cx="1691680" cy="1512168"/>
          </a:xfrm>
          <a:prstGeom prst="rect">
            <a:avLst/>
          </a:prstGeom>
          <a:noFill/>
          <a:ln w="9525">
            <a:noFill/>
            <a:miter lim="800000"/>
            <a:headEnd/>
            <a:tailEnd/>
          </a:ln>
        </p:spPr>
      </p:pic>
      <p:sp>
        <p:nvSpPr>
          <p:cNvPr id="40" name="TextBox 34"/>
          <p:cNvSpPr txBox="1">
            <a:spLocks noChangeArrowheads="1"/>
          </p:cNvSpPr>
          <p:nvPr/>
        </p:nvSpPr>
        <p:spPr bwMode="auto">
          <a:xfrm>
            <a:off x="7380313" y="2744760"/>
            <a:ext cx="1584175" cy="1200329"/>
          </a:xfrm>
          <a:prstGeom prst="rect">
            <a:avLst/>
          </a:prstGeom>
          <a:noFill/>
          <a:ln w="9525">
            <a:noFill/>
            <a:miter lim="800000"/>
            <a:headEnd/>
            <a:tailEnd/>
          </a:ln>
        </p:spPr>
        <p:txBody>
          <a:bodyPr wrap="square">
            <a:spAutoFit/>
          </a:bodyPr>
          <a:lstStyle/>
          <a:p>
            <a:pPr algn="ctr">
              <a:lnSpc>
                <a:spcPct val="80000"/>
              </a:lnSpc>
            </a:pP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Система </a:t>
            </a:r>
            <a:b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b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хранения </a:t>
            </a:r>
            <a:b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b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электронных </a:t>
            </a:r>
            <a:b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b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документов</a:t>
            </a:r>
            <a:b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br>
            <a:r>
              <a:rPr lang="ru-RU" b="1" spc="-70" dirty="0" smtClean="0">
                <a:ln w="12700" cmpd="sng">
                  <a:solidFill>
                    <a:schemeClr val="tx1">
                      <a:alpha val="65000"/>
                    </a:schemeClr>
                  </a:solid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и данных</a:t>
            </a:r>
          </a:p>
        </p:txBody>
      </p:sp>
      <p:pic>
        <p:nvPicPr>
          <p:cNvPr id="41" name="Picture 17" descr="C:\Documents and Settings\NZhurba\Мои документы\ДИЗАЙН\Клип-арт\Стрелки\117.png"/>
          <p:cNvPicPr>
            <a:picLocks noChangeAspect="1" noChangeArrowheads="1"/>
          </p:cNvPicPr>
          <p:nvPr/>
        </p:nvPicPr>
        <p:blipFill>
          <a:blip r:embed="rId8" cstate="print"/>
          <a:srcRect/>
          <a:stretch>
            <a:fillRect/>
          </a:stretch>
        </p:blipFill>
        <p:spPr bwMode="auto">
          <a:xfrm rot="16200000">
            <a:off x="6804248" y="3011189"/>
            <a:ext cx="432048" cy="475253"/>
          </a:xfrm>
          <a:prstGeom prst="rect">
            <a:avLst/>
          </a:prstGeom>
          <a:noFill/>
          <a:ln w="9525">
            <a:noFill/>
            <a:miter lim="800000"/>
            <a:headEnd/>
            <a:tailEnd/>
          </a:ln>
        </p:spPr>
      </p:pic>
      <p:pic>
        <p:nvPicPr>
          <p:cNvPr id="42" name="Picture 17" descr="C:\Documents and Settings\NZhurba\Мои документы\ДИЗАЙН\Клип-арт\Стрелки\117.png"/>
          <p:cNvPicPr>
            <a:picLocks noChangeAspect="1" noChangeArrowheads="1"/>
          </p:cNvPicPr>
          <p:nvPr/>
        </p:nvPicPr>
        <p:blipFill>
          <a:blip r:embed="rId8" cstate="print"/>
          <a:srcRect/>
          <a:stretch>
            <a:fillRect/>
          </a:stretch>
        </p:blipFill>
        <p:spPr bwMode="auto">
          <a:xfrm rot="18933079">
            <a:off x="6836833" y="2186222"/>
            <a:ext cx="432048" cy="475253"/>
          </a:xfrm>
          <a:prstGeom prst="rect">
            <a:avLst/>
          </a:prstGeom>
          <a:noFill/>
          <a:ln w="9525">
            <a:noFill/>
            <a:miter lim="800000"/>
            <a:headEnd/>
            <a:tailEnd/>
          </a:ln>
        </p:spPr>
      </p:pic>
      <p:pic>
        <p:nvPicPr>
          <p:cNvPr id="43" name="Picture 17" descr="C:\Documents and Settings\NZhurba\Мои документы\ДИЗАЙН\Клип-арт\Стрелки\117.png"/>
          <p:cNvPicPr>
            <a:picLocks noChangeAspect="1" noChangeArrowheads="1"/>
          </p:cNvPicPr>
          <p:nvPr/>
        </p:nvPicPr>
        <p:blipFill>
          <a:blip r:embed="rId8" cstate="print"/>
          <a:srcRect/>
          <a:stretch>
            <a:fillRect/>
          </a:stretch>
        </p:blipFill>
        <p:spPr bwMode="auto">
          <a:xfrm rot="13728803">
            <a:off x="6837301" y="3834298"/>
            <a:ext cx="432048" cy="475253"/>
          </a:xfrm>
          <a:prstGeom prst="rect">
            <a:avLst/>
          </a:prstGeom>
          <a:noFill/>
          <a:ln w="9525">
            <a:noFill/>
            <a:miter lim="800000"/>
            <a:headEnd/>
            <a:tailEnd/>
          </a:ln>
        </p:spPr>
      </p:pic>
      <p:grpSp>
        <p:nvGrpSpPr>
          <p:cNvPr id="2" name="Группа 53"/>
          <p:cNvGrpSpPr/>
          <p:nvPr/>
        </p:nvGrpSpPr>
        <p:grpSpPr>
          <a:xfrm>
            <a:off x="2411760" y="1952672"/>
            <a:ext cx="2448272" cy="2592288"/>
            <a:chOff x="2483768" y="1052736"/>
            <a:chExt cx="2592288" cy="2736304"/>
          </a:xfrm>
        </p:grpSpPr>
        <p:sp>
          <p:nvSpPr>
            <p:cNvPr id="44" name="Скругленный прямоугольник 43"/>
            <p:cNvSpPr/>
            <p:nvPr/>
          </p:nvSpPr>
          <p:spPr bwMode="auto">
            <a:xfrm>
              <a:off x="2483768" y="1052736"/>
              <a:ext cx="2592288" cy="2736304"/>
            </a:xfrm>
            <a:prstGeom prst="roundRect">
              <a:avLst>
                <a:gd name="adj" fmla="val 8367"/>
              </a:avLst>
            </a:prstGeom>
            <a:noFill/>
            <a:ln w="28575" cap="flat" cmpd="sng" algn="ctr">
              <a:solidFill>
                <a:schemeClr val="accent2">
                  <a:lumMod val="75000"/>
                </a:schemeClr>
              </a:solidFill>
              <a:prstDash val="dash"/>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20000"/>
                </a:spcBef>
                <a:spcAft>
                  <a:spcPct val="0"/>
                </a:spcAft>
                <a:buClr>
                  <a:srgbClr val="F0BC00"/>
                </a:buClr>
                <a:buSzTx/>
                <a:tabLst/>
              </a:pPr>
              <a:r>
                <a:rPr lang="ru-RU" sz="2000" b="1" dirty="0" smtClean="0">
                  <a:latin typeface="Arial" pitchFamily="34" charset="0"/>
                  <a:cs typeface="Arial" pitchFamily="34" charset="0"/>
                </a:rPr>
                <a:t>Центр </a:t>
              </a:r>
              <a:br>
                <a:rPr lang="ru-RU" sz="2000" b="1" dirty="0" smtClean="0">
                  <a:latin typeface="Arial" pitchFamily="34" charset="0"/>
                  <a:cs typeface="Arial" pitchFamily="34" charset="0"/>
                </a:rPr>
              </a:br>
              <a:r>
                <a:rPr lang="ru-RU" sz="2000" b="1" dirty="0" smtClean="0">
                  <a:latin typeface="Arial" pitchFamily="34" charset="0"/>
                  <a:cs typeface="Arial" pitchFamily="34" charset="0"/>
                </a:rPr>
                <a:t>текущего ввода</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pic>
          <p:nvPicPr>
            <p:cNvPr id="52" name="Picture 7" descr="D:\_Мои Документы\Мои рисунки\_Сканеры\Планетраные\_i2s Copibook\Планскан-С_2.jpg"/>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2843808" y="1988840"/>
              <a:ext cx="1838348" cy="1584177"/>
            </a:xfrm>
            <a:prstGeom prst="rect">
              <a:avLst/>
            </a:prstGeom>
            <a:noFill/>
            <a:ln w="9525">
              <a:noFill/>
              <a:miter lim="800000"/>
              <a:headEnd/>
              <a:tailEnd/>
            </a:ln>
          </p:spPr>
        </p:pic>
      </p:grpSp>
      <p:pic>
        <p:nvPicPr>
          <p:cNvPr id="55" name="Picture 17" descr="C:\Documents and Settings\NZhurba\Мои документы\ДИЗАЙН\Клип-арт\Стрелки\117.png"/>
          <p:cNvPicPr>
            <a:picLocks noChangeAspect="1" noChangeArrowheads="1"/>
          </p:cNvPicPr>
          <p:nvPr/>
        </p:nvPicPr>
        <p:blipFill>
          <a:blip r:embed="rId8" cstate="print"/>
          <a:srcRect/>
          <a:stretch>
            <a:fillRect/>
          </a:stretch>
        </p:blipFill>
        <p:spPr bwMode="auto">
          <a:xfrm rot="16200000">
            <a:off x="2217339" y="3083197"/>
            <a:ext cx="432048" cy="475253"/>
          </a:xfrm>
          <a:prstGeom prst="rect">
            <a:avLst/>
          </a:prstGeom>
          <a:noFill/>
          <a:ln w="9525">
            <a:noFill/>
            <a:miter lim="800000"/>
            <a:headEnd/>
            <a:tailEnd/>
          </a:ln>
        </p:spPr>
      </p:pic>
      <p:pic>
        <p:nvPicPr>
          <p:cNvPr id="56" name="Picture 17" descr="C:\Documents and Settings\NZhurba\Мои документы\ДИЗАЙН\Клип-арт\Стрелки\117.png"/>
          <p:cNvPicPr>
            <a:picLocks noChangeAspect="1" noChangeArrowheads="1"/>
          </p:cNvPicPr>
          <p:nvPr/>
        </p:nvPicPr>
        <p:blipFill>
          <a:blip r:embed="rId8" cstate="print"/>
          <a:srcRect/>
          <a:stretch>
            <a:fillRect/>
          </a:stretch>
        </p:blipFill>
        <p:spPr bwMode="auto">
          <a:xfrm rot="16200000">
            <a:off x="4737619" y="3011190"/>
            <a:ext cx="432048" cy="475253"/>
          </a:xfrm>
          <a:prstGeom prst="rect">
            <a:avLst/>
          </a:prstGeom>
          <a:noFill/>
          <a:ln w="9525">
            <a:noFill/>
            <a:miter lim="800000"/>
            <a:headEnd/>
            <a:tailEnd/>
          </a:ln>
        </p:spPr>
      </p:pic>
      <p:sp>
        <p:nvSpPr>
          <p:cNvPr id="57" name="Rectangle 10"/>
          <p:cNvSpPr>
            <a:spLocks noChangeArrowheads="1"/>
          </p:cNvSpPr>
          <p:nvPr/>
        </p:nvSpPr>
        <p:spPr bwMode="auto">
          <a:xfrm>
            <a:off x="8675688" y="6308725"/>
            <a:ext cx="311150" cy="366713"/>
          </a:xfrm>
          <a:prstGeom prst="rect">
            <a:avLst/>
          </a:prstGeom>
          <a:noFill/>
          <a:ln w="9525">
            <a:noFill/>
            <a:miter lim="800000"/>
            <a:headEnd/>
            <a:tailEnd/>
          </a:ln>
        </p:spPr>
        <p:txBody>
          <a:bodyPr wrap="none">
            <a:spAutoFit/>
          </a:bodyPr>
          <a:lstStyle/>
          <a:p>
            <a:fld id="{5E86FFE9-8D9A-48A0-BFF5-3B2DE2DE8B8B}" type="slidenum">
              <a:rPr lang="ru-RU">
                <a:solidFill>
                  <a:schemeClr val="bg1"/>
                </a:solidFill>
              </a:rPr>
              <a:pPr/>
              <a:t>13</a:t>
            </a:fld>
            <a:endParaRPr lang="ru-RU" dirty="0">
              <a:solidFill>
                <a:schemeClr val="bg1"/>
              </a:solidFill>
            </a:endParaRPr>
          </a:p>
        </p:txBody>
      </p:sp>
    </p:spTree>
  </p:cSld>
  <p:clrMapOvr>
    <a:masterClrMapping/>
  </p:clrMapOvr>
  <p:transition spd="med">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Рисунок 6" descr="Центр подготовки документов-04.png"/>
          <p:cNvPicPr>
            <a:picLocks noChangeAspect="1"/>
          </p:cNvPicPr>
          <p:nvPr/>
        </p:nvPicPr>
        <p:blipFill>
          <a:blip r:embed="rId3" cstate="print"/>
          <a:srcRect t="6982"/>
          <a:stretch>
            <a:fillRect/>
          </a:stretch>
        </p:blipFill>
        <p:spPr bwMode="auto">
          <a:xfrm>
            <a:off x="0" y="1916832"/>
            <a:ext cx="9144000" cy="4248472"/>
          </a:xfrm>
          <a:prstGeom prst="rect">
            <a:avLst/>
          </a:prstGeom>
          <a:noFill/>
          <a:ln w="9525">
            <a:noFill/>
            <a:miter lim="800000"/>
            <a:headEnd/>
            <a:tailEnd/>
          </a:ln>
        </p:spPr>
      </p:pic>
      <p:sp>
        <p:nvSpPr>
          <p:cNvPr id="10" name="TextBox 9"/>
          <p:cNvSpPr txBox="1"/>
          <p:nvPr/>
        </p:nvSpPr>
        <p:spPr>
          <a:xfrm>
            <a:off x="1835696" y="1305576"/>
            <a:ext cx="1512168" cy="683264"/>
          </a:xfrm>
          <a:prstGeom prst="rect">
            <a:avLst/>
          </a:prstGeom>
          <a:noFill/>
        </p:spPr>
        <p:txBody>
          <a:bodyPr wrap="square" rtlCol="0">
            <a:spAutoFit/>
          </a:bodyPr>
          <a:lstStyle/>
          <a:p>
            <a:pPr algn="ctr">
              <a:lnSpc>
                <a:spcPct val="80000"/>
              </a:lnSpc>
            </a:pPr>
            <a:r>
              <a:rPr lang="ru-RU" sz="1600" spc="-80" dirty="0" smtClean="0">
                <a:latin typeface="Arial" pitchFamily="34" charset="0"/>
                <a:cs typeface="Arial" pitchFamily="34" charset="0"/>
              </a:rPr>
              <a:t>подготовка </a:t>
            </a:r>
            <a:br>
              <a:rPr lang="ru-RU" sz="1600" spc="-80" dirty="0" smtClean="0">
                <a:latin typeface="Arial" pitchFamily="34" charset="0"/>
                <a:cs typeface="Arial" pitchFamily="34" charset="0"/>
              </a:rPr>
            </a:br>
            <a:r>
              <a:rPr lang="ru-RU" sz="1600" spc="-80" dirty="0" smtClean="0">
                <a:latin typeface="Arial" pitchFamily="34" charset="0"/>
                <a:cs typeface="Arial" pitchFamily="34" charset="0"/>
              </a:rPr>
              <a:t>бумажных документов</a:t>
            </a:r>
            <a:endParaRPr lang="ru-RU" sz="1600" spc="-80" dirty="0">
              <a:latin typeface="Arial" pitchFamily="34" charset="0"/>
              <a:cs typeface="Arial" pitchFamily="34" charset="0"/>
            </a:endParaRPr>
          </a:p>
        </p:txBody>
      </p:sp>
      <p:sp>
        <p:nvSpPr>
          <p:cNvPr id="12" name="TextBox 11"/>
          <p:cNvSpPr txBox="1"/>
          <p:nvPr/>
        </p:nvSpPr>
        <p:spPr>
          <a:xfrm>
            <a:off x="3203848" y="1305576"/>
            <a:ext cx="1512168" cy="683264"/>
          </a:xfrm>
          <a:prstGeom prst="rect">
            <a:avLst/>
          </a:prstGeom>
          <a:noFill/>
        </p:spPr>
        <p:txBody>
          <a:bodyPr wrap="square" rtlCol="0">
            <a:spAutoFit/>
          </a:bodyPr>
          <a:lstStyle/>
          <a:p>
            <a:pPr algn="ctr">
              <a:lnSpc>
                <a:spcPct val="80000"/>
              </a:lnSpc>
            </a:pPr>
            <a:r>
              <a:rPr lang="ru-RU" sz="1600" spc="-80" dirty="0" smtClean="0">
                <a:latin typeface="Arial" pitchFamily="34" charset="0"/>
                <a:cs typeface="Arial" pitchFamily="34" charset="0"/>
              </a:rPr>
              <a:t> оцифровка</a:t>
            </a:r>
          </a:p>
          <a:p>
            <a:pPr algn="ctr">
              <a:lnSpc>
                <a:spcPct val="80000"/>
              </a:lnSpc>
            </a:pPr>
            <a:r>
              <a:rPr lang="ru-RU" sz="1600" spc="-80" dirty="0" smtClean="0">
                <a:latin typeface="Arial" pitchFamily="34" charset="0"/>
                <a:cs typeface="Arial" pitchFamily="34" charset="0"/>
              </a:rPr>
              <a:t>бумажных документов </a:t>
            </a:r>
            <a:endParaRPr lang="ru-RU" sz="1600" spc="-80" dirty="0">
              <a:latin typeface="Arial" pitchFamily="34" charset="0"/>
              <a:cs typeface="Arial" pitchFamily="34" charset="0"/>
            </a:endParaRPr>
          </a:p>
        </p:txBody>
      </p:sp>
      <p:sp>
        <p:nvSpPr>
          <p:cNvPr id="14" name="TextBox 13"/>
          <p:cNvSpPr txBox="1"/>
          <p:nvPr/>
        </p:nvSpPr>
        <p:spPr>
          <a:xfrm>
            <a:off x="4572000" y="1305576"/>
            <a:ext cx="1800200" cy="683264"/>
          </a:xfrm>
          <a:prstGeom prst="rect">
            <a:avLst/>
          </a:prstGeom>
          <a:noFill/>
        </p:spPr>
        <p:txBody>
          <a:bodyPr wrap="square" rtlCol="0">
            <a:spAutoFit/>
          </a:bodyPr>
          <a:lstStyle/>
          <a:p>
            <a:pPr algn="ctr">
              <a:lnSpc>
                <a:spcPct val="80000"/>
              </a:lnSpc>
            </a:pPr>
            <a:r>
              <a:rPr lang="ru-RU" sz="1600" spc="-80" dirty="0" smtClean="0">
                <a:latin typeface="Arial" pitchFamily="34" charset="0"/>
                <a:cs typeface="Arial" pitchFamily="34" charset="0"/>
              </a:rPr>
              <a:t>распознавание, индексирование образов </a:t>
            </a:r>
            <a:endParaRPr lang="ru-RU" sz="1600" spc="-80" dirty="0">
              <a:latin typeface="Arial" pitchFamily="34" charset="0"/>
              <a:cs typeface="Arial" pitchFamily="34" charset="0"/>
            </a:endParaRPr>
          </a:p>
        </p:txBody>
      </p:sp>
      <p:sp>
        <p:nvSpPr>
          <p:cNvPr id="15" name="TextBox 14"/>
          <p:cNvSpPr txBox="1"/>
          <p:nvPr/>
        </p:nvSpPr>
        <p:spPr>
          <a:xfrm>
            <a:off x="6156176" y="1305576"/>
            <a:ext cx="1512168" cy="683264"/>
          </a:xfrm>
          <a:prstGeom prst="rect">
            <a:avLst/>
          </a:prstGeom>
          <a:noFill/>
        </p:spPr>
        <p:txBody>
          <a:bodyPr wrap="square" rtlCol="0">
            <a:spAutoFit/>
          </a:bodyPr>
          <a:lstStyle/>
          <a:p>
            <a:pPr algn="ctr">
              <a:lnSpc>
                <a:spcPct val="80000"/>
              </a:lnSpc>
            </a:pPr>
            <a:r>
              <a:rPr lang="ru-RU" sz="1600" spc="-80" dirty="0" smtClean="0">
                <a:latin typeface="Arial" pitchFamily="34" charset="0"/>
                <a:cs typeface="Arial" pitchFamily="34" charset="0"/>
              </a:rPr>
              <a:t>загрузка электронных данных</a:t>
            </a:r>
            <a:endParaRPr lang="ru-RU" sz="1600" spc="-80" dirty="0">
              <a:latin typeface="Arial" pitchFamily="34" charset="0"/>
              <a:cs typeface="Arial" pitchFamily="34" charset="0"/>
            </a:endParaRPr>
          </a:p>
        </p:txBody>
      </p:sp>
      <p:sp>
        <p:nvSpPr>
          <p:cNvPr id="25" name="Rectangle 2"/>
          <p:cNvSpPr txBox="1">
            <a:spLocks noChangeArrowheads="1"/>
          </p:cNvSpPr>
          <p:nvPr/>
        </p:nvSpPr>
        <p:spPr bwMode="auto">
          <a:xfrm>
            <a:off x="642938" y="66675"/>
            <a:ext cx="8501062" cy="504825"/>
          </a:xfrm>
          <a:prstGeom prst="rect">
            <a:avLst/>
          </a:prstGeom>
          <a:noFill/>
          <a:ln w="9525">
            <a:noFill/>
            <a:miter lim="800000"/>
            <a:headEnd/>
            <a:tailEnd/>
          </a:ln>
        </p:spPr>
        <p:txBody>
          <a:bodyPr/>
          <a:lstStyle/>
          <a:p>
            <a:pPr>
              <a:defRPr/>
            </a:pPr>
            <a:r>
              <a:rPr lang="ru-RU" sz="2800" b="1" dirty="0" smtClean="0">
                <a:solidFill>
                  <a:srgbClr val="21308B"/>
                </a:solidFill>
                <a:latin typeface="+mj-lt"/>
              </a:rPr>
              <a:t>Технология обработки входящих документов и данных</a:t>
            </a:r>
            <a:endParaRPr lang="ru-RU" sz="2800" b="1" spc="-80" dirty="0">
              <a:solidFill>
                <a:srgbClr val="21308B"/>
              </a:solidFill>
              <a:latin typeface="+mj-lt"/>
            </a:endParaRPr>
          </a:p>
        </p:txBody>
      </p:sp>
      <p:sp>
        <p:nvSpPr>
          <p:cNvPr id="26" name="Rectangle 10"/>
          <p:cNvSpPr>
            <a:spLocks noChangeArrowheads="1"/>
          </p:cNvSpPr>
          <p:nvPr/>
        </p:nvSpPr>
        <p:spPr bwMode="auto">
          <a:xfrm>
            <a:off x="8675688" y="6308725"/>
            <a:ext cx="311150" cy="366713"/>
          </a:xfrm>
          <a:prstGeom prst="rect">
            <a:avLst/>
          </a:prstGeom>
          <a:noFill/>
          <a:ln w="9525">
            <a:noFill/>
            <a:miter lim="800000"/>
            <a:headEnd/>
            <a:tailEnd/>
          </a:ln>
        </p:spPr>
        <p:txBody>
          <a:bodyPr wrap="none">
            <a:spAutoFit/>
          </a:bodyPr>
          <a:lstStyle/>
          <a:p>
            <a:fld id="{5E86FFE9-8D9A-48A0-BFF5-3B2DE2DE8B8B}" type="slidenum">
              <a:rPr lang="ru-RU">
                <a:solidFill>
                  <a:schemeClr val="bg1"/>
                </a:solidFill>
              </a:rPr>
              <a:pPr/>
              <a:t>14</a:t>
            </a:fld>
            <a:endParaRPr lang="ru-RU" dirty="0">
              <a:solidFill>
                <a:schemeClr val="bg1"/>
              </a:solidFill>
            </a:endParaRPr>
          </a:p>
        </p:txBody>
      </p:sp>
    </p:spTree>
  </p:cSld>
  <p:clrMapOvr>
    <a:masterClrMapping/>
  </p:clrMapOvr>
  <p:transition spd="med">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Documents and Settings\NZhurba\Мои документы\Маркетинговые планы 2008\Распределенный ввод\Презентация\схема1.png"/>
          <p:cNvPicPr>
            <a:picLocks noChangeAspect="1" noChangeArrowheads="1"/>
          </p:cNvPicPr>
          <p:nvPr/>
        </p:nvPicPr>
        <p:blipFill>
          <a:blip r:embed="rId3" cstate="print">
            <a:grayscl/>
          </a:blip>
          <a:srcRect/>
          <a:stretch>
            <a:fillRect/>
          </a:stretch>
        </p:blipFill>
        <p:spPr bwMode="auto">
          <a:xfrm>
            <a:off x="468313" y="928688"/>
            <a:ext cx="8104187" cy="5037137"/>
          </a:xfrm>
          <a:prstGeom prst="rect">
            <a:avLst/>
          </a:prstGeom>
          <a:noFill/>
          <a:ln w="9525">
            <a:noFill/>
            <a:miter lim="800000"/>
            <a:headEnd/>
            <a:tailEnd/>
          </a:ln>
        </p:spPr>
      </p:pic>
      <p:sp>
        <p:nvSpPr>
          <p:cNvPr id="46083" name="Rectangle 10"/>
          <p:cNvSpPr>
            <a:spLocks noChangeArrowheads="1"/>
          </p:cNvSpPr>
          <p:nvPr/>
        </p:nvSpPr>
        <p:spPr bwMode="auto">
          <a:xfrm>
            <a:off x="8675688" y="6308725"/>
            <a:ext cx="311150" cy="366713"/>
          </a:xfrm>
          <a:prstGeom prst="rect">
            <a:avLst/>
          </a:prstGeom>
          <a:noFill/>
          <a:ln w="9525">
            <a:noFill/>
            <a:miter lim="800000"/>
            <a:headEnd/>
            <a:tailEnd/>
          </a:ln>
        </p:spPr>
        <p:txBody>
          <a:bodyPr wrap="none">
            <a:spAutoFit/>
          </a:bodyPr>
          <a:lstStyle/>
          <a:p>
            <a:fld id="{BF7E92C0-BC40-4F57-BC1A-40F727FEC4A3}" type="slidenum">
              <a:rPr lang="ru-RU">
                <a:solidFill>
                  <a:schemeClr val="bg1"/>
                </a:solidFill>
              </a:rPr>
              <a:pPr/>
              <a:t>15</a:t>
            </a:fld>
            <a:endParaRPr lang="ru-RU" dirty="0">
              <a:solidFill>
                <a:schemeClr val="bg1"/>
              </a:solidFill>
            </a:endParaRPr>
          </a:p>
        </p:txBody>
      </p:sp>
      <p:sp>
        <p:nvSpPr>
          <p:cNvPr id="46084" name="Rectangle 2"/>
          <p:cNvSpPr txBox="1">
            <a:spLocks noChangeArrowheads="1"/>
          </p:cNvSpPr>
          <p:nvPr/>
        </p:nvSpPr>
        <p:spPr bwMode="auto">
          <a:xfrm>
            <a:off x="642938" y="66675"/>
            <a:ext cx="8501062" cy="504825"/>
          </a:xfrm>
          <a:prstGeom prst="rect">
            <a:avLst/>
          </a:prstGeom>
          <a:noFill/>
          <a:ln w="9525">
            <a:noFill/>
            <a:miter lim="800000"/>
            <a:headEnd/>
            <a:tailEnd/>
          </a:ln>
        </p:spPr>
        <p:txBody>
          <a:bodyPr/>
          <a:lstStyle/>
          <a:p>
            <a:r>
              <a:rPr lang="ru-RU" sz="2800" b="1" dirty="0">
                <a:solidFill>
                  <a:srgbClr val="21308B"/>
                </a:solidFill>
              </a:rPr>
              <a:t>Распределенный ввод документов</a:t>
            </a:r>
          </a:p>
        </p:txBody>
      </p:sp>
    </p:spTree>
  </p:cSld>
  <p:clrMapOvr>
    <a:masterClrMapping/>
  </p:clrMapOvr>
  <p:transition spd="med">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688032" y="2780928"/>
            <a:ext cx="7772400" cy="1362075"/>
          </a:xfrm>
        </p:spPr>
        <p:txBody>
          <a:bodyPr/>
          <a:lstStyle/>
          <a:p>
            <a:pPr eaLnBrk="1" hangingPunct="1"/>
            <a:r>
              <a:rPr lang="ru-RU" dirty="0" smtClean="0"/>
              <a:t>СПАСИБО за внимание!</a:t>
            </a:r>
            <a:endParaRPr lang="ru-RU" sz="4000" dirty="0" smtClean="0"/>
          </a:p>
        </p:txBody>
      </p:sp>
      <p:sp>
        <p:nvSpPr>
          <p:cNvPr id="6" name="Title 1"/>
          <p:cNvSpPr>
            <a:spLocks noGrp="1"/>
          </p:cNvSpPr>
          <p:nvPr/>
        </p:nvSpPr>
        <p:spPr bwMode="auto">
          <a:xfrm>
            <a:off x="9420225" y="17463"/>
            <a:ext cx="7772400" cy="1470025"/>
          </a:xfrm>
          <a:prstGeom prst="rect">
            <a:avLst/>
          </a:prstGeom>
          <a:noFill/>
          <a:ln>
            <a:noFill/>
          </a:ln>
          <a:extLst/>
        </p:spPr>
        <p:txBody>
          <a:bodyPr anchor="ctr"/>
          <a:lstStyle>
            <a:lvl1pPr algn="l" defTabSz="457200" rtl="0" eaLnBrk="0" fontAlgn="base" hangingPunct="0">
              <a:spcBef>
                <a:spcPct val="0"/>
              </a:spcBef>
              <a:spcAft>
                <a:spcPct val="0"/>
              </a:spcAft>
              <a:defRPr lang="en-US" sz="7200" b="1" kern="1200" cap="all" smtClean="0">
                <a:solidFill>
                  <a:schemeClr val="tx1"/>
                </a:solidFill>
                <a:latin typeface="+mn-lt"/>
                <a:ea typeface="+mn-ea"/>
                <a:cs typeface="+mn-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defRPr/>
            </a:pPr>
            <a:r>
              <a:rPr dirty="0"/>
              <a:t> </a:t>
            </a:r>
          </a:p>
        </p:txBody>
      </p:sp>
    </p:spTree>
  </p:cSld>
  <p:clrMapOvr>
    <a:masterClrMapping/>
  </p:clrMapOvr>
  <p:transition spd="med">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688032" y="2780928"/>
            <a:ext cx="7772400" cy="1362075"/>
          </a:xfrm>
        </p:spPr>
        <p:txBody>
          <a:bodyPr/>
          <a:lstStyle/>
          <a:p>
            <a:pPr eaLnBrk="1" hangingPunct="1"/>
            <a:r>
              <a:rPr lang="ru-RU" sz="4000" dirty="0" smtClean="0"/>
              <a:t>Демонстрация </a:t>
            </a:r>
            <a:br>
              <a:rPr lang="ru-RU" sz="4000" dirty="0" smtClean="0"/>
            </a:br>
            <a:r>
              <a:rPr lang="ru-RU" sz="4000" dirty="0" smtClean="0"/>
              <a:t>сканирующего</a:t>
            </a:r>
            <a:br>
              <a:rPr lang="ru-RU" sz="4000" dirty="0" smtClean="0"/>
            </a:br>
            <a:r>
              <a:rPr lang="ru-RU" sz="4000" dirty="0" smtClean="0"/>
              <a:t>оборудования</a:t>
            </a:r>
          </a:p>
        </p:txBody>
      </p:sp>
      <p:sp>
        <p:nvSpPr>
          <p:cNvPr id="6" name="Title 1"/>
          <p:cNvSpPr>
            <a:spLocks noGrp="1"/>
          </p:cNvSpPr>
          <p:nvPr/>
        </p:nvSpPr>
        <p:spPr bwMode="auto">
          <a:xfrm>
            <a:off x="9420225" y="17463"/>
            <a:ext cx="7772400" cy="1470025"/>
          </a:xfrm>
          <a:prstGeom prst="rect">
            <a:avLst/>
          </a:prstGeom>
          <a:noFill/>
          <a:ln>
            <a:noFill/>
          </a:ln>
          <a:extLst/>
        </p:spPr>
        <p:txBody>
          <a:bodyPr anchor="ctr"/>
          <a:lstStyle>
            <a:lvl1pPr algn="l" defTabSz="457200" rtl="0" eaLnBrk="0" fontAlgn="base" hangingPunct="0">
              <a:spcBef>
                <a:spcPct val="0"/>
              </a:spcBef>
              <a:spcAft>
                <a:spcPct val="0"/>
              </a:spcAft>
              <a:defRPr lang="en-US" sz="7200" b="1" kern="1200" cap="all" smtClean="0">
                <a:solidFill>
                  <a:schemeClr val="tx1"/>
                </a:solidFill>
                <a:latin typeface="+mn-lt"/>
                <a:ea typeface="+mn-ea"/>
                <a:cs typeface="+mn-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defRPr/>
            </a:pPr>
            <a:r>
              <a:rPr dirty="0"/>
              <a:t> </a:t>
            </a:r>
          </a:p>
        </p:txBody>
      </p:sp>
    </p:spTree>
  </p:cSld>
  <p:clrMapOvr>
    <a:masterClrMapping/>
  </p:clrMapOvr>
  <p:transition spd="med">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Скругленный прямоугольник 64"/>
          <p:cNvSpPr/>
          <p:nvPr/>
        </p:nvSpPr>
        <p:spPr>
          <a:xfrm>
            <a:off x="2843808" y="4797152"/>
            <a:ext cx="2520280" cy="1224136"/>
          </a:xfrm>
          <a:prstGeom prst="roundRect">
            <a:avLst>
              <a:gd name="adj" fmla="val 8060"/>
            </a:avLst>
          </a:prstGeom>
          <a:solidFill>
            <a:srgbClr val="F79646"/>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4" name="Скругленный прямоугольник 63"/>
          <p:cNvSpPr/>
          <p:nvPr/>
        </p:nvSpPr>
        <p:spPr>
          <a:xfrm>
            <a:off x="2843808" y="2348880"/>
            <a:ext cx="2520280" cy="2232248"/>
          </a:xfrm>
          <a:prstGeom prst="roundRect">
            <a:avLst>
              <a:gd name="adj" fmla="val 8060"/>
            </a:avLst>
          </a:prstGeom>
          <a:solidFill>
            <a:srgbClr val="F79646"/>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1" name="Скругленный прямоугольник 60"/>
          <p:cNvSpPr/>
          <p:nvPr/>
        </p:nvSpPr>
        <p:spPr>
          <a:xfrm>
            <a:off x="5940152" y="4365224"/>
            <a:ext cx="2304256" cy="1440000"/>
          </a:xfrm>
          <a:prstGeom prst="roundRect">
            <a:avLst>
              <a:gd name="adj" fmla="val 13289"/>
            </a:avLst>
          </a:prstGeom>
          <a:solidFill>
            <a:schemeClr val="bg1">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0" name="Скругленный прямоугольник 59"/>
          <p:cNvSpPr/>
          <p:nvPr/>
        </p:nvSpPr>
        <p:spPr>
          <a:xfrm>
            <a:off x="5940152" y="3140968"/>
            <a:ext cx="2304256" cy="1080000"/>
          </a:xfrm>
          <a:prstGeom prst="roundRect">
            <a:avLst/>
          </a:prstGeom>
          <a:solidFill>
            <a:schemeClr val="bg1">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32" name="Прямая со стрелкой 112"/>
          <p:cNvCxnSpPr>
            <a:cxnSpLocks noChangeShapeType="1"/>
          </p:cNvCxnSpPr>
          <p:nvPr/>
        </p:nvCxnSpPr>
        <p:spPr bwMode="auto">
          <a:xfrm>
            <a:off x="5364088" y="3491979"/>
            <a:ext cx="576000" cy="1588"/>
          </a:xfrm>
          <a:prstGeom prst="straightConnector1">
            <a:avLst/>
          </a:prstGeom>
          <a:noFill/>
          <a:ln w="38100" algn="ctr">
            <a:solidFill>
              <a:srgbClr val="F79646"/>
            </a:solidFill>
            <a:round/>
            <a:headEnd/>
            <a:tailEnd type="stealth" w="lg" len="lg"/>
          </a:ln>
        </p:spPr>
      </p:cxnSp>
      <p:cxnSp>
        <p:nvCxnSpPr>
          <p:cNvPr id="38" name="Прямая со стрелкой 112"/>
          <p:cNvCxnSpPr>
            <a:cxnSpLocks noChangeShapeType="1"/>
          </p:cNvCxnSpPr>
          <p:nvPr/>
        </p:nvCxnSpPr>
        <p:spPr bwMode="auto">
          <a:xfrm flipV="1">
            <a:off x="5364088" y="3789040"/>
            <a:ext cx="576000" cy="1589088"/>
          </a:xfrm>
          <a:prstGeom prst="bentConnector3">
            <a:avLst>
              <a:gd name="adj1" fmla="val 50000"/>
            </a:avLst>
          </a:prstGeom>
          <a:noFill/>
          <a:ln w="38100" algn="ctr">
            <a:solidFill>
              <a:srgbClr val="FF9933"/>
            </a:solidFill>
            <a:miter lim="800000"/>
            <a:headEnd/>
            <a:tailEnd type="stealth" w="lg" len="lg"/>
          </a:ln>
        </p:spPr>
      </p:cxnSp>
      <p:grpSp>
        <p:nvGrpSpPr>
          <p:cNvPr id="10" name="Группа 144"/>
          <p:cNvGrpSpPr>
            <a:grpSpLocks/>
          </p:cNvGrpSpPr>
          <p:nvPr/>
        </p:nvGrpSpPr>
        <p:grpSpPr bwMode="auto">
          <a:xfrm>
            <a:off x="5896873" y="2132856"/>
            <a:ext cx="2366044" cy="1006117"/>
            <a:chOff x="5715007" y="2174555"/>
            <a:chExt cx="2146666" cy="911545"/>
          </a:xfrm>
        </p:grpSpPr>
        <p:cxnSp>
          <p:nvCxnSpPr>
            <p:cNvPr id="12" name="Прямая соединительная линия 113"/>
            <p:cNvCxnSpPr>
              <a:cxnSpLocks noChangeShapeType="1"/>
            </p:cNvCxnSpPr>
            <p:nvPr/>
          </p:nvCxnSpPr>
          <p:spPr bwMode="auto">
            <a:xfrm rot="5400000">
              <a:off x="7625598" y="2407107"/>
              <a:ext cx="468626" cy="3525"/>
            </a:xfrm>
            <a:prstGeom prst="line">
              <a:avLst/>
            </a:prstGeom>
            <a:noFill/>
            <a:ln w="38100" algn="ctr">
              <a:solidFill>
                <a:schemeClr val="tx1">
                  <a:lumMod val="65000"/>
                  <a:lumOff val="35000"/>
                </a:schemeClr>
              </a:solidFill>
              <a:round/>
              <a:headEnd/>
              <a:tailEnd/>
            </a:ln>
          </p:spPr>
        </p:cxnSp>
        <p:cxnSp>
          <p:nvCxnSpPr>
            <p:cNvPr id="13" name="Прямая соединительная линия 114"/>
            <p:cNvCxnSpPr>
              <a:cxnSpLocks noChangeShapeType="1"/>
            </p:cNvCxnSpPr>
            <p:nvPr/>
          </p:nvCxnSpPr>
          <p:spPr bwMode="auto">
            <a:xfrm rot="5400000">
              <a:off x="7193444" y="2407106"/>
              <a:ext cx="468626" cy="3525"/>
            </a:xfrm>
            <a:prstGeom prst="line">
              <a:avLst/>
            </a:prstGeom>
            <a:noFill/>
            <a:ln w="38100" algn="ctr">
              <a:solidFill>
                <a:schemeClr val="tx1">
                  <a:lumMod val="65000"/>
                  <a:lumOff val="35000"/>
                </a:schemeClr>
              </a:solidFill>
              <a:round/>
              <a:headEnd/>
              <a:tailEnd/>
            </a:ln>
          </p:spPr>
        </p:cxnSp>
        <p:cxnSp>
          <p:nvCxnSpPr>
            <p:cNvPr id="14" name="Прямая соединительная линия 115"/>
            <p:cNvCxnSpPr>
              <a:cxnSpLocks noChangeShapeType="1"/>
            </p:cNvCxnSpPr>
            <p:nvPr/>
          </p:nvCxnSpPr>
          <p:spPr bwMode="auto">
            <a:xfrm rot="5400000">
              <a:off x="6768342" y="2407106"/>
              <a:ext cx="468626" cy="3525"/>
            </a:xfrm>
            <a:prstGeom prst="line">
              <a:avLst/>
            </a:prstGeom>
            <a:noFill/>
            <a:ln w="38100" algn="ctr">
              <a:solidFill>
                <a:schemeClr val="tx1">
                  <a:lumMod val="65000"/>
                  <a:lumOff val="35000"/>
                </a:schemeClr>
              </a:solidFill>
              <a:round/>
              <a:headEnd/>
              <a:tailEnd/>
            </a:ln>
          </p:spPr>
        </p:cxnSp>
        <p:cxnSp>
          <p:nvCxnSpPr>
            <p:cNvPr id="15" name="Прямая соединительная линия 116"/>
            <p:cNvCxnSpPr>
              <a:cxnSpLocks noChangeShapeType="1"/>
            </p:cNvCxnSpPr>
            <p:nvPr/>
          </p:nvCxnSpPr>
          <p:spPr bwMode="auto">
            <a:xfrm rot="5400000">
              <a:off x="6339713" y="2407106"/>
              <a:ext cx="468626" cy="3525"/>
            </a:xfrm>
            <a:prstGeom prst="line">
              <a:avLst/>
            </a:prstGeom>
            <a:noFill/>
            <a:ln w="38100" algn="ctr">
              <a:solidFill>
                <a:schemeClr val="tx1">
                  <a:lumMod val="65000"/>
                  <a:lumOff val="35000"/>
                </a:schemeClr>
              </a:solidFill>
              <a:round/>
              <a:headEnd/>
              <a:tailEnd/>
            </a:ln>
          </p:spPr>
        </p:cxnSp>
        <p:cxnSp>
          <p:nvCxnSpPr>
            <p:cNvPr id="16" name="Прямая соединительная линия 117"/>
            <p:cNvCxnSpPr>
              <a:cxnSpLocks noChangeShapeType="1"/>
            </p:cNvCxnSpPr>
            <p:nvPr/>
          </p:nvCxnSpPr>
          <p:spPr bwMode="auto">
            <a:xfrm rot="5400000">
              <a:off x="5907559" y="2407105"/>
              <a:ext cx="468626" cy="3525"/>
            </a:xfrm>
            <a:prstGeom prst="line">
              <a:avLst/>
            </a:prstGeom>
            <a:noFill/>
            <a:ln w="38100" algn="ctr">
              <a:solidFill>
                <a:schemeClr val="tx1">
                  <a:lumMod val="65000"/>
                  <a:lumOff val="35000"/>
                </a:schemeClr>
              </a:solidFill>
              <a:round/>
              <a:headEnd/>
              <a:tailEnd/>
            </a:ln>
          </p:spPr>
        </p:cxnSp>
        <p:cxnSp>
          <p:nvCxnSpPr>
            <p:cNvPr id="17" name="Прямая соединительная линия 118"/>
            <p:cNvCxnSpPr>
              <a:cxnSpLocks noChangeShapeType="1"/>
            </p:cNvCxnSpPr>
            <p:nvPr/>
          </p:nvCxnSpPr>
          <p:spPr bwMode="auto">
            <a:xfrm rot="5400000">
              <a:off x="5482457" y="2407105"/>
              <a:ext cx="468626" cy="3525"/>
            </a:xfrm>
            <a:prstGeom prst="line">
              <a:avLst/>
            </a:prstGeom>
            <a:noFill/>
            <a:ln w="38100" algn="ctr">
              <a:solidFill>
                <a:schemeClr val="tx1">
                  <a:lumMod val="65000"/>
                  <a:lumOff val="35000"/>
                </a:schemeClr>
              </a:solidFill>
              <a:round/>
              <a:headEnd/>
              <a:tailEnd/>
            </a:ln>
          </p:spPr>
        </p:cxnSp>
        <p:cxnSp>
          <p:nvCxnSpPr>
            <p:cNvPr id="18" name="Прямая соединительная линия 119"/>
            <p:cNvCxnSpPr>
              <a:cxnSpLocks noChangeShapeType="1"/>
            </p:cNvCxnSpPr>
            <p:nvPr/>
          </p:nvCxnSpPr>
          <p:spPr bwMode="auto">
            <a:xfrm>
              <a:off x="5715008" y="2643182"/>
              <a:ext cx="2143140" cy="1588"/>
            </a:xfrm>
            <a:prstGeom prst="line">
              <a:avLst/>
            </a:prstGeom>
            <a:noFill/>
            <a:ln w="38100" algn="ctr">
              <a:solidFill>
                <a:schemeClr val="tx1">
                  <a:lumMod val="65000"/>
                  <a:lumOff val="35000"/>
                </a:schemeClr>
              </a:solidFill>
              <a:round/>
              <a:headEnd/>
              <a:tailEnd/>
            </a:ln>
          </p:spPr>
        </p:cxnSp>
        <p:cxnSp>
          <p:nvCxnSpPr>
            <p:cNvPr id="19" name="Прямая со стрелкой 120"/>
            <p:cNvCxnSpPr>
              <a:cxnSpLocks noChangeShapeType="1"/>
            </p:cNvCxnSpPr>
            <p:nvPr/>
          </p:nvCxnSpPr>
          <p:spPr bwMode="auto">
            <a:xfrm rot="5400000">
              <a:off x="6564710" y="2864232"/>
              <a:ext cx="442918" cy="818"/>
            </a:xfrm>
            <a:prstGeom prst="straightConnector1">
              <a:avLst/>
            </a:prstGeom>
            <a:noFill/>
            <a:ln w="38100" algn="ctr">
              <a:solidFill>
                <a:schemeClr val="tx1">
                  <a:lumMod val="65000"/>
                  <a:lumOff val="35000"/>
                </a:schemeClr>
              </a:solidFill>
              <a:round/>
              <a:headEnd/>
              <a:tailEnd type="arrow" w="med" len="med"/>
            </a:ln>
          </p:spPr>
        </p:cxnSp>
      </p:grpSp>
      <p:sp>
        <p:nvSpPr>
          <p:cNvPr id="11" name="Заголовок 10"/>
          <p:cNvSpPr>
            <a:spLocks noGrp="1"/>
          </p:cNvSpPr>
          <p:nvPr>
            <p:ph type="title"/>
          </p:nvPr>
        </p:nvSpPr>
        <p:spPr/>
        <p:txBody>
          <a:bodyPr/>
          <a:lstStyle/>
          <a:p>
            <a:r>
              <a:rPr lang="ru-RU" dirty="0" smtClean="0"/>
              <a:t>Наполнение информационной системы</a:t>
            </a:r>
            <a:endParaRPr lang="ru-RU" dirty="0"/>
          </a:p>
        </p:txBody>
      </p:sp>
      <p:pic>
        <p:nvPicPr>
          <p:cNvPr id="4" name="Picture 12" descr="C:\Documents and Settings\NZhurba\Мои документы\ДИЗАЙН\Клип-арт\Компьютеры\97.png"/>
          <p:cNvPicPr>
            <a:picLocks noChangeAspect="1" noChangeArrowheads="1"/>
          </p:cNvPicPr>
          <p:nvPr/>
        </p:nvPicPr>
        <p:blipFill>
          <a:blip r:embed="rId3" cstate="print">
            <a:grayscl/>
          </a:blip>
          <a:srcRect/>
          <a:stretch>
            <a:fillRect/>
          </a:stretch>
        </p:blipFill>
        <p:spPr bwMode="auto">
          <a:xfrm>
            <a:off x="5305425" y="1167531"/>
            <a:ext cx="1190667" cy="1138597"/>
          </a:xfrm>
          <a:prstGeom prst="rect">
            <a:avLst/>
          </a:prstGeom>
          <a:noFill/>
          <a:ln w="9525">
            <a:noFill/>
            <a:miter lim="800000"/>
            <a:headEnd/>
            <a:tailEnd/>
          </a:ln>
        </p:spPr>
      </p:pic>
      <p:pic>
        <p:nvPicPr>
          <p:cNvPr id="5" name="Picture 12" descr="C:\Documents and Settings\NZhurba\Мои документы\ДИЗАЙН\Клип-арт\Компьютеры\97.png"/>
          <p:cNvPicPr>
            <a:picLocks noChangeAspect="1" noChangeArrowheads="1"/>
          </p:cNvPicPr>
          <p:nvPr/>
        </p:nvPicPr>
        <p:blipFill>
          <a:blip r:embed="rId3" cstate="print">
            <a:grayscl/>
          </a:blip>
          <a:srcRect/>
          <a:stretch>
            <a:fillRect/>
          </a:stretch>
        </p:blipFill>
        <p:spPr bwMode="auto">
          <a:xfrm>
            <a:off x="5739397" y="1167531"/>
            <a:ext cx="1190667" cy="1138597"/>
          </a:xfrm>
          <a:prstGeom prst="rect">
            <a:avLst/>
          </a:prstGeom>
          <a:noFill/>
          <a:ln w="9525">
            <a:noFill/>
            <a:miter lim="800000"/>
            <a:headEnd/>
            <a:tailEnd/>
          </a:ln>
        </p:spPr>
      </p:pic>
      <p:pic>
        <p:nvPicPr>
          <p:cNvPr id="6" name="Picture 12" descr="C:\Documents and Settings\NZhurba\Мои документы\ДИЗАЙН\Клип-арт\Компьютеры\97.png"/>
          <p:cNvPicPr>
            <a:picLocks noChangeAspect="1" noChangeArrowheads="1"/>
          </p:cNvPicPr>
          <p:nvPr/>
        </p:nvPicPr>
        <p:blipFill>
          <a:blip r:embed="rId3" cstate="print">
            <a:grayscl/>
          </a:blip>
          <a:srcRect/>
          <a:stretch>
            <a:fillRect/>
          </a:stretch>
        </p:blipFill>
        <p:spPr bwMode="auto">
          <a:xfrm>
            <a:off x="6211828" y="1167531"/>
            <a:ext cx="1190667" cy="1138597"/>
          </a:xfrm>
          <a:prstGeom prst="rect">
            <a:avLst/>
          </a:prstGeom>
          <a:noFill/>
          <a:ln w="9525">
            <a:noFill/>
            <a:miter lim="800000"/>
            <a:headEnd/>
            <a:tailEnd/>
          </a:ln>
        </p:spPr>
      </p:pic>
      <p:pic>
        <p:nvPicPr>
          <p:cNvPr id="7" name="Picture 12" descr="C:\Documents and Settings\NZhurba\Мои документы\ДИЗАЙН\Клип-арт\Компьютеры\97.png"/>
          <p:cNvPicPr>
            <a:picLocks noChangeAspect="1" noChangeArrowheads="1"/>
          </p:cNvPicPr>
          <p:nvPr/>
        </p:nvPicPr>
        <p:blipFill>
          <a:blip r:embed="rId3" cstate="print">
            <a:grayscl/>
          </a:blip>
          <a:srcRect/>
          <a:stretch>
            <a:fillRect/>
          </a:stretch>
        </p:blipFill>
        <p:spPr bwMode="auto">
          <a:xfrm>
            <a:off x="6684260" y="1167531"/>
            <a:ext cx="1190667" cy="1138597"/>
          </a:xfrm>
          <a:prstGeom prst="rect">
            <a:avLst/>
          </a:prstGeom>
          <a:noFill/>
          <a:ln w="9525">
            <a:noFill/>
            <a:miter lim="800000"/>
            <a:headEnd/>
            <a:tailEnd/>
          </a:ln>
        </p:spPr>
      </p:pic>
      <p:pic>
        <p:nvPicPr>
          <p:cNvPr id="8" name="Picture 12" descr="C:\Documents and Settings\NZhurba\Мои документы\ДИЗАЙН\Клип-арт\Компьютеры\97.png"/>
          <p:cNvPicPr>
            <a:picLocks noChangeAspect="1" noChangeArrowheads="1"/>
          </p:cNvPicPr>
          <p:nvPr/>
        </p:nvPicPr>
        <p:blipFill>
          <a:blip r:embed="rId3" cstate="print">
            <a:grayscl/>
          </a:blip>
          <a:srcRect/>
          <a:stretch>
            <a:fillRect/>
          </a:stretch>
        </p:blipFill>
        <p:spPr bwMode="auto">
          <a:xfrm>
            <a:off x="7147103" y="1167531"/>
            <a:ext cx="1190667" cy="1138597"/>
          </a:xfrm>
          <a:prstGeom prst="rect">
            <a:avLst/>
          </a:prstGeom>
          <a:noFill/>
          <a:ln w="9525">
            <a:noFill/>
            <a:miter lim="800000"/>
            <a:headEnd/>
            <a:tailEnd/>
          </a:ln>
        </p:spPr>
      </p:pic>
      <p:pic>
        <p:nvPicPr>
          <p:cNvPr id="9" name="Picture 12" descr="C:\Documents and Settings\NZhurba\Мои документы\ДИЗАЙН\Клип-арт\Компьютеры\97.png"/>
          <p:cNvPicPr>
            <a:picLocks noChangeAspect="1" noChangeArrowheads="1"/>
          </p:cNvPicPr>
          <p:nvPr/>
        </p:nvPicPr>
        <p:blipFill>
          <a:blip r:embed="rId3" cstate="print">
            <a:grayscl/>
          </a:blip>
          <a:srcRect/>
          <a:stretch>
            <a:fillRect/>
          </a:stretch>
        </p:blipFill>
        <p:spPr bwMode="auto">
          <a:xfrm>
            <a:off x="7667583" y="1167531"/>
            <a:ext cx="1190667" cy="1138597"/>
          </a:xfrm>
          <a:prstGeom prst="rect">
            <a:avLst/>
          </a:prstGeom>
          <a:noFill/>
          <a:ln w="9525">
            <a:noFill/>
            <a:miter lim="800000"/>
            <a:headEnd/>
            <a:tailEnd/>
          </a:ln>
        </p:spPr>
      </p:pic>
      <p:pic>
        <p:nvPicPr>
          <p:cNvPr id="21" name="Picture 14" descr="C:\Documents and Settings\NZhurba\Мои документы\ДИЗАЙН\Клип-арт\Сканеры\77.png"/>
          <p:cNvPicPr>
            <a:picLocks noChangeAspect="1" noChangeArrowheads="1"/>
          </p:cNvPicPr>
          <p:nvPr/>
        </p:nvPicPr>
        <p:blipFill>
          <a:blip r:embed="rId4" cstate="print">
            <a:grayscl/>
          </a:blip>
          <a:srcRect/>
          <a:stretch>
            <a:fillRect/>
          </a:stretch>
        </p:blipFill>
        <p:spPr bwMode="auto">
          <a:xfrm>
            <a:off x="2995662" y="2543196"/>
            <a:ext cx="2224410" cy="1029820"/>
          </a:xfrm>
          <a:prstGeom prst="rect">
            <a:avLst/>
          </a:prstGeom>
          <a:noFill/>
          <a:ln w="9525">
            <a:noFill/>
            <a:miter lim="800000"/>
            <a:headEnd/>
            <a:tailEnd/>
          </a:ln>
        </p:spPr>
      </p:pic>
      <p:pic>
        <p:nvPicPr>
          <p:cNvPr id="22" name="Picture 16" descr="C:\Documents and Settings\NZhurba\Мои документы\ДИЗАЙН\Клип-арт\Сканеры\93.png"/>
          <p:cNvPicPr>
            <a:picLocks noChangeAspect="1" noChangeArrowheads="1"/>
          </p:cNvPicPr>
          <p:nvPr/>
        </p:nvPicPr>
        <p:blipFill>
          <a:blip r:embed="rId5" cstate="print">
            <a:grayscl/>
          </a:blip>
          <a:srcRect/>
          <a:stretch>
            <a:fillRect/>
          </a:stretch>
        </p:blipFill>
        <p:spPr bwMode="auto">
          <a:xfrm>
            <a:off x="2995662" y="3645024"/>
            <a:ext cx="2224410" cy="755200"/>
          </a:xfrm>
          <a:prstGeom prst="rect">
            <a:avLst/>
          </a:prstGeom>
          <a:noFill/>
          <a:ln w="9525">
            <a:noFill/>
            <a:miter lim="800000"/>
            <a:headEnd/>
            <a:tailEnd/>
          </a:ln>
        </p:spPr>
      </p:pic>
      <p:sp>
        <p:nvSpPr>
          <p:cNvPr id="25" name="TextBox 10"/>
          <p:cNvSpPr txBox="1">
            <a:spLocks noChangeArrowheads="1"/>
          </p:cNvSpPr>
          <p:nvPr/>
        </p:nvSpPr>
        <p:spPr bwMode="auto">
          <a:xfrm>
            <a:off x="5940152" y="3204265"/>
            <a:ext cx="2267416" cy="491160"/>
          </a:xfrm>
          <a:prstGeom prst="rect">
            <a:avLst/>
          </a:prstGeom>
          <a:noFill/>
          <a:ln w="9525">
            <a:noFill/>
            <a:miter lim="800000"/>
            <a:headEnd/>
            <a:tailEnd/>
          </a:ln>
        </p:spPr>
        <p:txBody>
          <a:bodyPr wrap="none">
            <a:spAutoFit/>
          </a:bodyPr>
          <a:lstStyle/>
          <a:p>
            <a:pPr algn="ctr">
              <a:lnSpc>
                <a:spcPct val="80000"/>
              </a:lnSpc>
              <a:defRPr/>
            </a:pPr>
            <a:r>
              <a:rPr lang="ru-RU" sz="1600" b="1" dirty="0">
                <a:solidFill>
                  <a:schemeClr val="accent2">
                    <a:lumMod val="75000"/>
                  </a:schemeClr>
                </a:solidFill>
              </a:rPr>
              <a:t>Система управления</a:t>
            </a:r>
          </a:p>
          <a:p>
            <a:pPr algn="ctr">
              <a:lnSpc>
                <a:spcPct val="80000"/>
              </a:lnSpc>
              <a:defRPr/>
            </a:pPr>
            <a:r>
              <a:rPr lang="ru-RU" sz="1600" b="1" dirty="0">
                <a:solidFill>
                  <a:schemeClr val="accent2">
                    <a:lumMod val="75000"/>
                  </a:schemeClr>
                </a:solidFill>
              </a:rPr>
              <a:t> электронным архивом</a:t>
            </a:r>
          </a:p>
        </p:txBody>
      </p:sp>
      <p:pic>
        <p:nvPicPr>
          <p:cNvPr id="26" name="Picture 2" descr="C:\Documents and Settings\NZhurba\Мои документы\ДИЗАЙН\Клип-арт\Саперион\4.png"/>
          <p:cNvPicPr>
            <a:picLocks noChangeAspect="1" noChangeArrowheads="1"/>
          </p:cNvPicPr>
          <p:nvPr/>
        </p:nvPicPr>
        <p:blipFill>
          <a:blip r:embed="rId6" cstate="print"/>
          <a:srcRect/>
          <a:stretch>
            <a:fillRect/>
          </a:stretch>
        </p:blipFill>
        <p:spPr bwMode="auto">
          <a:xfrm>
            <a:off x="6314595" y="3676313"/>
            <a:ext cx="1526443" cy="472767"/>
          </a:xfrm>
          <a:prstGeom prst="rect">
            <a:avLst/>
          </a:prstGeom>
          <a:noFill/>
          <a:ln w="9525">
            <a:noFill/>
            <a:miter lim="800000"/>
            <a:headEnd/>
            <a:tailEnd/>
          </a:ln>
        </p:spPr>
      </p:pic>
      <p:sp>
        <p:nvSpPr>
          <p:cNvPr id="29" name="TextBox 13"/>
          <p:cNvSpPr txBox="1">
            <a:spLocks noChangeArrowheads="1"/>
          </p:cNvSpPr>
          <p:nvPr/>
        </p:nvSpPr>
        <p:spPr bwMode="auto">
          <a:xfrm>
            <a:off x="5985645" y="4400122"/>
            <a:ext cx="2186755" cy="541046"/>
          </a:xfrm>
          <a:prstGeom prst="rect">
            <a:avLst/>
          </a:prstGeom>
          <a:noFill/>
          <a:ln w="9525">
            <a:noFill/>
            <a:miter lim="800000"/>
            <a:headEnd/>
            <a:tailEnd/>
          </a:ln>
        </p:spPr>
        <p:txBody>
          <a:bodyPr wrap="square">
            <a:spAutoFit/>
          </a:bodyPr>
          <a:lstStyle/>
          <a:p>
            <a:pPr algn="ctr">
              <a:lnSpc>
                <a:spcPct val="80000"/>
              </a:lnSpc>
              <a:defRPr/>
            </a:pPr>
            <a:r>
              <a:rPr lang="ru-RU" b="1" spc="-40" dirty="0">
                <a:solidFill>
                  <a:schemeClr val="accent2">
                    <a:lumMod val="75000"/>
                  </a:schemeClr>
                </a:solidFill>
              </a:rPr>
              <a:t>Система </a:t>
            </a:r>
          </a:p>
          <a:p>
            <a:pPr algn="ctr">
              <a:lnSpc>
                <a:spcPct val="80000"/>
              </a:lnSpc>
              <a:defRPr/>
            </a:pPr>
            <a:r>
              <a:rPr lang="ru-RU" b="1" spc="-40" dirty="0">
                <a:solidFill>
                  <a:schemeClr val="accent2">
                    <a:lumMod val="75000"/>
                  </a:schemeClr>
                </a:solidFill>
              </a:rPr>
              <a:t>архивного хранения</a:t>
            </a:r>
          </a:p>
        </p:txBody>
      </p:sp>
      <p:pic>
        <p:nvPicPr>
          <p:cNvPr id="30" name="Picture 12" descr="C:\Documents and Settings\NZhurba\Мои документы\ДИЗАЙН\Клип-арт\Архив\53.png"/>
          <p:cNvPicPr>
            <a:picLocks noChangeAspect="1" noChangeArrowheads="1"/>
          </p:cNvPicPr>
          <p:nvPr/>
        </p:nvPicPr>
        <p:blipFill>
          <a:blip r:embed="rId7" cstate="print">
            <a:grayscl/>
          </a:blip>
          <a:srcRect/>
          <a:stretch>
            <a:fillRect/>
          </a:stretch>
        </p:blipFill>
        <p:spPr bwMode="auto">
          <a:xfrm>
            <a:off x="7167764" y="5178569"/>
            <a:ext cx="430786" cy="492450"/>
          </a:xfrm>
          <a:prstGeom prst="rect">
            <a:avLst/>
          </a:prstGeom>
          <a:noFill/>
          <a:ln w="9525">
            <a:noFill/>
            <a:miter lim="800000"/>
            <a:headEnd/>
            <a:tailEnd/>
          </a:ln>
        </p:spPr>
      </p:pic>
      <p:pic>
        <p:nvPicPr>
          <p:cNvPr id="31" name="Picture 6" descr="C:\Documents and Settings\NZhurba\Мои документы\ДИЗАЙН\Клип-арт\Архив\11.png"/>
          <p:cNvPicPr>
            <a:picLocks noChangeAspect="1" noChangeArrowheads="1"/>
          </p:cNvPicPr>
          <p:nvPr/>
        </p:nvPicPr>
        <p:blipFill>
          <a:blip r:embed="rId8" cstate="print">
            <a:grayscl/>
          </a:blip>
          <a:srcRect/>
          <a:stretch>
            <a:fillRect/>
          </a:stretch>
        </p:blipFill>
        <p:spPr bwMode="auto">
          <a:xfrm>
            <a:off x="6660232" y="4941168"/>
            <a:ext cx="375988" cy="719108"/>
          </a:xfrm>
          <a:prstGeom prst="rect">
            <a:avLst/>
          </a:prstGeom>
          <a:noFill/>
          <a:ln w="9525">
            <a:noFill/>
            <a:miter lim="800000"/>
            <a:headEnd/>
            <a:tailEnd/>
          </a:ln>
        </p:spPr>
      </p:pic>
      <p:cxnSp>
        <p:nvCxnSpPr>
          <p:cNvPr id="33" name="Прямая соединительная линия 19"/>
          <p:cNvCxnSpPr>
            <a:cxnSpLocks noChangeShapeType="1"/>
          </p:cNvCxnSpPr>
          <p:nvPr/>
        </p:nvCxnSpPr>
        <p:spPr bwMode="auto">
          <a:xfrm>
            <a:off x="7092280" y="4221088"/>
            <a:ext cx="0" cy="160338"/>
          </a:xfrm>
          <a:prstGeom prst="line">
            <a:avLst/>
          </a:prstGeom>
          <a:noFill/>
          <a:ln w="25400" algn="ctr">
            <a:solidFill>
              <a:schemeClr val="tx1">
                <a:lumMod val="50000"/>
                <a:lumOff val="50000"/>
              </a:schemeClr>
            </a:solidFill>
            <a:prstDash val="sysDash"/>
            <a:round/>
            <a:headEnd/>
            <a:tailEnd/>
          </a:ln>
        </p:spPr>
      </p:cxnSp>
      <p:pic>
        <p:nvPicPr>
          <p:cNvPr id="36" name="Picture 10" descr="C:\Documents and Settings\NZhurba\Мои документы\ДИЗАЙН\Клип-арт\Сканеры\49.png"/>
          <p:cNvPicPr>
            <a:picLocks noChangeAspect="1" noChangeArrowheads="1"/>
          </p:cNvPicPr>
          <p:nvPr/>
        </p:nvPicPr>
        <p:blipFill>
          <a:blip r:embed="rId9" cstate="print">
            <a:grayscl/>
          </a:blip>
          <a:srcRect/>
          <a:stretch>
            <a:fillRect/>
          </a:stretch>
        </p:blipFill>
        <p:spPr bwMode="auto">
          <a:xfrm>
            <a:off x="4076687" y="4909445"/>
            <a:ext cx="1143385" cy="967827"/>
          </a:xfrm>
          <a:prstGeom prst="rect">
            <a:avLst/>
          </a:prstGeom>
          <a:noFill/>
          <a:ln w="9525">
            <a:noFill/>
            <a:miter lim="800000"/>
            <a:headEnd/>
            <a:tailEnd/>
          </a:ln>
        </p:spPr>
      </p:pic>
      <p:sp>
        <p:nvSpPr>
          <p:cNvPr id="37" name="TextBox 9"/>
          <p:cNvSpPr txBox="1">
            <a:spLocks noChangeArrowheads="1"/>
          </p:cNvSpPr>
          <p:nvPr/>
        </p:nvSpPr>
        <p:spPr bwMode="auto">
          <a:xfrm>
            <a:off x="2915816" y="4926301"/>
            <a:ext cx="1569343" cy="590931"/>
          </a:xfrm>
          <a:prstGeom prst="rect">
            <a:avLst/>
          </a:prstGeom>
          <a:noFill/>
          <a:ln w="9525">
            <a:noFill/>
            <a:miter lim="800000"/>
            <a:headEnd/>
            <a:tailEnd/>
          </a:ln>
        </p:spPr>
        <p:txBody>
          <a:bodyPr wrap="square">
            <a:spAutoFit/>
          </a:bodyPr>
          <a:lstStyle/>
          <a:p>
            <a:pPr>
              <a:lnSpc>
                <a:spcPct val="80000"/>
              </a:lnSpc>
              <a:defRPr/>
            </a:pPr>
            <a:r>
              <a:rPr lang="ru-RU" sz="2000" b="1" dirty="0"/>
              <a:t>Залповый </a:t>
            </a:r>
            <a:r>
              <a:rPr lang="ru-RU" sz="2000" b="1" dirty="0" smtClean="0"/>
              <a:t/>
            </a:r>
            <a:br>
              <a:rPr lang="ru-RU" sz="2000" b="1" dirty="0" smtClean="0"/>
            </a:br>
            <a:r>
              <a:rPr lang="ru-RU" sz="2000" b="1" dirty="0" smtClean="0"/>
              <a:t>ввод</a:t>
            </a:r>
            <a:endParaRPr lang="ru-RU" sz="2000" b="1" dirty="0"/>
          </a:p>
        </p:txBody>
      </p:sp>
      <p:sp>
        <p:nvSpPr>
          <p:cNvPr id="57" name="TextBox 9"/>
          <p:cNvSpPr txBox="1">
            <a:spLocks noChangeArrowheads="1"/>
          </p:cNvSpPr>
          <p:nvPr/>
        </p:nvSpPr>
        <p:spPr bwMode="auto">
          <a:xfrm>
            <a:off x="2915816" y="2420888"/>
            <a:ext cx="1296144" cy="892552"/>
          </a:xfrm>
          <a:prstGeom prst="rect">
            <a:avLst/>
          </a:prstGeom>
          <a:noFill/>
          <a:ln w="9525">
            <a:noFill/>
            <a:miter lim="800000"/>
            <a:headEnd/>
            <a:tailEnd/>
          </a:ln>
        </p:spPr>
        <p:txBody>
          <a:bodyPr wrap="square">
            <a:spAutoFit/>
          </a:bodyPr>
          <a:lstStyle/>
          <a:p>
            <a:pPr>
              <a:lnSpc>
                <a:spcPct val="80000"/>
              </a:lnSpc>
              <a:defRPr/>
            </a:pPr>
            <a:r>
              <a:rPr lang="ru-RU" sz="2000" b="1" dirty="0"/>
              <a:t>Текущий </a:t>
            </a:r>
            <a:r>
              <a:rPr lang="ru-RU" sz="2000" b="1" dirty="0" smtClean="0"/>
              <a:t/>
            </a:r>
            <a:br>
              <a:rPr lang="ru-RU" sz="2000" b="1" dirty="0" smtClean="0"/>
            </a:br>
            <a:r>
              <a:rPr lang="ru-RU" sz="2000" b="1" dirty="0" smtClean="0"/>
              <a:t>ввод</a:t>
            </a:r>
            <a:endParaRPr lang="ru-RU" sz="2000" b="1" dirty="0"/>
          </a:p>
          <a:p>
            <a:r>
              <a:rPr lang="ru-RU" sz="2000" b="1" dirty="0"/>
              <a:t> </a:t>
            </a:r>
          </a:p>
        </p:txBody>
      </p:sp>
      <p:pic>
        <p:nvPicPr>
          <p:cNvPr id="67" name="Picture 7"/>
          <p:cNvPicPr>
            <a:picLocks noChangeAspect="1" noChangeArrowheads="1"/>
          </p:cNvPicPr>
          <p:nvPr/>
        </p:nvPicPr>
        <p:blipFill>
          <a:blip r:embed="rId10" cstate="email"/>
          <a:srcRect/>
          <a:stretch>
            <a:fillRect/>
          </a:stretch>
        </p:blipFill>
        <p:spPr bwMode="auto">
          <a:xfrm>
            <a:off x="323728" y="1796391"/>
            <a:ext cx="1800000" cy="1344577"/>
          </a:xfrm>
          <a:prstGeom prst="roundRect">
            <a:avLst/>
          </a:prstGeom>
          <a:ln>
            <a:solidFill>
              <a:schemeClr val="tx1"/>
            </a:solidFill>
          </a:ln>
          <a:effectLst/>
        </p:spPr>
      </p:pic>
      <p:pic>
        <p:nvPicPr>
          <p:cNvPr id="26628" name="Picture 4" descr="http://slon.ru/images2/blog_twit/doc/2607848_350.jpg"/>
          <p:cNvPicPr>
            <a:picLocks noChangeAspect="1" noChangeArrowheads="1"/>
          </p:cNvPicPr>
          <p:nvPr/>
        </p:nvPicPr>
        <p:blipFill>
          <a:blip r:embed="rId11" cstate="print"/>
          <a:srcRect/>
          <a:stretch>
            <a:fillRect/>
          </a:stretch>
        </p:blipFill>
        <p:spPr bwMode="auto">
          <a:xfrm>
            <a:off x="323728" y="3295404"/>
            <a:ext cx="1800000" cy="1213716"/>
          </a:xfrm>
          <a:prstGeom prst="roundRect">
            <a:avLst/>
          </a:prstGeom>
          <a:ln>
            <a:solidFill>
              <a:schemeClr val="tx1"/>
            </a:solidFill>
          </a:ln>
          <a:effectLst/>
        </p:spPr>
      </p:pic>
      <p:pic>
        <p:nvPicPr>
          <p:cNvPr id="26630" name="Picture 6" descr="http://t3.gstatic.com/images?q=tbn:ANd9GcTE-B59kWdThdcTmGaSykb2E4MwXZmBjBwho8S2QSvuGPbysYWMiMRJH0dFdg"/>
          <p:cNvPicPr>
            <a:picLocks noChangeAspect="1" noChangeArrowheads="1"/>
          </p:cNvPicPr>
          <p:nvPr/>
        </p:nvPicPr>
        <p:blipFill>
          <a:blip r:embed="rId12" cstate="print"/>
          <a:srcRect/>
          <a:stretch>
            <a:fillRect/>
          </a:stretch>
        </p:blipFill>
        <p:spPr bwMode="auto">
          <a:xfrm>
            <a:off x="323728" y="4664138"/>
            <a:ext cx="1800000" cy="1348264"/>
          </a:xfrm>
          <a:prstGeom prst="roundRect">
            <a:avLst/>
          </a:prstGeom>
          <a:ln>
            <a:solidFill>
              <a:schemeClr val="tx1"/>
            </a:solidFill>
          </a:ln>
          <a:effectLst/>
        </p:spPr>
      </p:pic>
      <p:cxnSp>
        <p:nvCxnSpPr>
          <p:cNvPr id="70" name="Прямая со стрелкой 112"/>
          <p:cNvCxnSpPr>
            <a:cxnSpLocks noChangeShapeType="1"/>
          </p:cNvCxnSpPr>
          <p:nvPr/>
        </p:nvCxnSpPr>
        <p:spPr bwMode="auto">
          <a:xfrm>
            <a:off x="2142000" y="3861048"/>
            <a:ext cx="684000" cy="1588"/>
          </a:xfrm>
          <a:prstGeom prst="straightConnector1">
            <a:avLst/>
          </a:prstGeom>
          <a:noFill/>
          <a:ln w="38100" algn="ctr">
            <a:solidFill>
              <a:srgbClr val="F79646"/>
            </a:solidFill>
            <a:round/>
            <a:headEnd/>
            <a:tailEnd type="stealth" w="lg" len="lg"/>
          </a:ln>
        </p:spPr>
      </p:cxnSp>
      <p:cxnSp>
        <p:nvCxnSpPr>
          <p:cNvPr id="73" name="Прямая со стрелкой 112"/>
          <p:cNvCxnSpPr>
            <a:cxnSpLocks noChangeShapeType="1"/>
          </p:cNvCxnSpPr>
          <p:nvPr/>
        </p:nvCxnSpPr>
        <p:spPr bwMode="auto">
          <a:xfrm flipV="1">
            <a:off x="2142000" y="4149080"/>
            <a:ext cx="684000" cy="1152000"/>
          </a:xfrm>
          <a:prstGeom prst="bentConnector3">
            <a:avLst>
              <a:gd name="adj1" fmla="val 50000"/>
            </a:avLst>
          </a:prstGeom>
          <a:noFill/>
          <a:ln w="38100" algn="ctr">
            <a:solidFill>
              <a:srgbClr val="FF9933"/>
            </a:solidFill>
            <a:miter lim="800000"/>
            <a:headEnd/>
            <a:tailEnd type="stealth" w="lg" len="lg"/>
          </a:ln>
        </p:spPr>
      </p:cxnSp>
      <p:cxnSp>
        <p:nvCxnSpPr>
          <p:cNvPr id="76" name="Прямая со стрелкой 112"/>
          <p:cNvCxnSpPr>
            <a:cxnSpLocks noChangeShapeType="1"/>
          </p:cNvCxnSpPr>
          <p:nvPr/>
        </p:nvCxnSpPr>
        <p:spPr bwMode="auto">
          <a:xfrm>
            <a:off x="2142000" y="2492768"/>
            <a:ext cx="684000" cy="1080000"/>
          </a:xfrm>
          <a:prstGeom prst="bentConnector3">
            <a:avLst>
              <a:gd name="adj1" fmla="val 50000"/>
            </a:avLst>
          </a:prstGeom>
          <a:noFill/>
          <a:ln w="38100" algn="ctr">
            <a:solidFill>
              <a:srgbClr val="FF9933"/>
            </a:solidFill>
            <a:miter lim="800000"/>
            <a:headEnd/>
            <a:tailEnd type="stealth" w="lg" len="lg"/>
          </a:ln>
        </p:spPr>
      </p:cxnSp>
    </p:spTree>
  </p:cSld>
  <p:clrMapOvr>
    <a:masterClrMapping/>
  </p:clrMapOvr>
  <p:transition spd="med">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bwMode="auto">
          <a:xfrm>
            <a:off x="4572000" y="1340768"/>
            <a:ext cx="4571999" cy="4812829"/>
          </a:xfrm>
          <a:prstGeom prst="rect">
            <a:avLst/>
          </a:prstGeom>
          <a:solidFill>
            <a:srgbClr val="BABABA"/>
          </a:solidFill>
          <a:ln w="9525" cap="flat" cmpd="sng" algn="ctr">
            <a:noFill/>
            <a:prstDash val="solid"/>
            <a:round/>
            <a:headEnd type="none" w="med" len="med"/>
            <a:tailEnd type="none" w="med" len="med"/>
          </a:ln>
          <a:effectLst/>
        </p:spPr>
        <p:txBody>
          <a:bodyPr vert="horz" wrap="square" lIns="0" tIns="18000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20000"/>
              </a:spcBef>
              <a:spcAft>
                <a:spcPct val="0"/>
              </a:spcAft>
              <a:buClr>
                <a:srgbClr val="F0BC00"/>
              </a:buClr>
              <a:buSzTx/>
              <a:tabLst/>
            </a:pPr>
            <a:r>
              <a:rPr lang="ru-RU" sz="2800" b="1" dirty="0" smtClean="0">
                <a:latin typeface="+mj-lt"/>
              </a:rPr>
              <a:t>Залповый </a:t>
            </a:r>
            <a:r>
              <a:rPr kumimoji="0" lang="ru-RU" sz="2800" b="1" i="0" u="none" strike="noStrike" cap="none" normalizeH="0" baseline="0" dirty="0" smtClean="0">
                <a:ln>
                  <a:noFill/>
                </a:ln>
                <a:solidFill>
                  <a:schemeClr val="tx1"/>
                </a:solidFill>
                <a:effectLst/>
                <a:latin typeface="+mj-lt"/>
              </a:rPr>
              <a:t>ввод</a:t>
            </a:r>
          </a:p>
        </p:txBody>
      </p:sp>
      <p:sp>
        <p:nvSpPr>
          <p:cNvPr id="8" name="Заголовок 1"/>
          <p:cNvSpPr txBox="1">
            <a:spLocks/>
          </p:cNvSpPr>
          <p:nvPr/>
        </p:nvSpPr>
        <p:spPr>
          <a:xfrm>
            <a:off x="467544" y="404664"/>
            <a:ext cx="8505006" cy="571500"/>
          </a:xfrm>
          <a:prstGeom prst="rect">
            <a:avLst/>
          </a:prstGeom>
        </p:spPr>
        <p:txBody>
          <a:bodyPr/>
          <a:lstStyle>
            <a:lvl1pPr algn="l" rtl="0" eaLnBrk="0" fontAlgn="base" hangingPunct="0">
              <a:spcBef>
                <a:spcPct val="0"/>
              </a:spcBef>
              <a:spcAft>
                <a:spcPct val="0"/>
              </a:spcAft>
              <a:defRPr sz="2800" b="1">
                <a:solidFill>
                  <a:srgbClr val="21308B"/>
                </a:solidFill>
                <a:latin typeface="Arial" pitchFamily="34" charset="0"/>
                <a:ea typeface="+mj-ea"/>
                <a:cs typeface="+mj-cs"/>
              </a:defRPr>
            </a:lvl1pPr>
            <a:lvl2pPr algn="l" rtl="0" eaLnBrk="0" fontAlgn="base" hangingPunct="0">
              <a:spcBef>
                <a:spcPct val="0"/>
              </a:spcBef>
              <a:spcAft>
                <a:spcPct val="0"/>
              </a:spcAft>
              <a:defRPr sz="2800" b="1">
                <a:solidFill>
                  <a:srgbClr val="21308B"/>
                </a:solidFill>
                <a:latin typeface="Arial" charset="0"/>
              </a:defRPr>
            </a:lvl2pPr>
            <a:lvl3pPr algn="l" rtl="0" eaLnBrk="0" fontAlgn="base" hangingPunct="0">
              <a:spcBef>
                <a:spcPct val="0"/>
              </a:spcBef>
              <a:spcAft>
                <a:spcPct val="0"/>
              </a:spcAft>
              <a:defRPr sz="2800" b="1">
                <a:solidFill>
                  <a:srgbClr val="21308B"/>
                </a:solidFill>
                <a:latin typeface="Arial" charset="0"/>
              </a:defRPr>
            </a:lvl3pPr>
            <a:lvl4pPr algn="l" rtl="0" eaLnBrk="0" fontAlgn="base" hangingPunct="0">
              <a:spcBef>
                <a:spcPct val="0"/>
              </a:spcBef>
              <a:spcAft>
                <a:spcPct val="0"/>
              </a:spcAft>
              <a:defRPr sz="2800" b="1">
                <a:solidFill>
                  <a:srgbClr val="21308B"/>
                </a:solidFill>
                <a:latin typeface="Arial" charset="0"/>
              </a:defRPr>
            </a:lvl4pPr>
            <a:lvl5pPr algn="l" rtl="0" eaLnBrk="0" fontAlgn="base" hangingPunct="0">
              <a:spcBef>
                <a:spcPct val="0"/>
              </a:spcBef>
              <a:spcAft>
                <a:spcPct val="0"/>
              </a:spcAft>
              <a:defRPr sz="2800" b="1">
                <a:solidFill>
                  <a:srgbClr val="21308B"/>
                </a:solidFill>
                <a:latin typeface="Arial" charset="0"/>
              </a:defRPr>
            </a:lvl5pPr>
            <a:lvl6pPr marL="457200" algn="l" rtl="0" eaLnBrk="1" fontAlgn="base" hangingPunct="1">
              <a:spcBef>
                <a:spcPct val="0"/>
              </a:spcBef>
              <a:spcAft>
                <a:spcPct val="0"/>
              </a:spcAft>
              <a:defRPr sz="2800" b="1">
                <a:solidFill>
                  <a:srgbClr val="21308B"/>
                </a:solidFill>
                <a:latin typeface="Tahoma" pitchFamily="34" charset="0"/>
              </a:defRPr>
            </a:lvl6pPr>
            <a:lvl7pPr marL="914400" algn="l" rtl="0" eaLnBrk="1" fontAlgn="base" hangingPunct="1">
              <a:spcBef>
                <a:spcPct val="0"/>
              </a:spcBef>
              <a:spcAft>
                <a:spcPct val="0"/>
              </a:spcAft>
              <a:defRPr sz="2800" b="1">
                <a:solidFill>
                  <a:srgbClr val="21308B"/>
                </a:solidFill>
                <a:latin typeface="Tahoma" pitchFamily="34" charset="0"/>
              </a:defRPr>
            </a:lvl7pPr>
            <a:lvl8pPr marL="1371600" algn="l" rtl="0" eaLnBrk="1" fontAlgn="base" hangingPunct="1">
              <a:spcBef>
                <a:spcPct val="0"/>
              </a:spcBef>
              <a:spcAft>
                <a:spcPct val="0"/>
              </a:spcAft>
              <a:defRPr sz="2800" b="1">
                <a:solidFill>
                  <a:srgbClr val="21308B"/>
                </a:solidFill>
                <a:latin typeface="Tahoma" pitchFamily="34" charset="0"/>
              </a:defRPr>
            </a:lvl8pPr>
            <a:lvl9pPr marL="1828800" algn="l" rtl="0" eaLnBrk="1" fontAlgn="base" hangingPunct="1">
              <a:spcBef>
                <a:spcPct val="0"/>
              </a:spcBef>
              <a:spcAft>
                <a:spcPct val="0"/>
              </a:spcAft>
              <a:defRPr sz="2800" b="1">
                <a:solidFill>
                  <a:srgbClr val="21308B"/>
                </a:solidFill>
                <a:latin typeface="Tahoma" pitchFamily="34" charset="0"/>
              </a:defRPr>
            </a:lvl9pPr>
          </a:lstStyle>
          <a:p>
            <a:pPr>
              <a:defRPr/>
            </a:pPr>
            <a:r>
              <a:rPr lang="ru-RU" dirty="0">
                <a:solidFill>
                  <a:schemeClr val="tx2"/>
                </a:solidFill>
                <a:latin typeface="+mj-lt"/>
              </a:rPr>
              <a:t>Наполнение информационных систем организации </a:t>
            </a:r>
          </a:p>
        </p:txBody>
      </p:sp>
      <p:sp>
        <p:nvSpPr>
          <p:cNvPr id="9" name="Прямоугольник 8"/>
          <p:cNvSpPr/>
          <p:nvPr/>
        </p:nvSpPr>
        <p:spPr bwMode="auto">
          <a:xfrm>
            <a:off x="0" y="1340768"/>
            <a:ext cx="4571999" cy="481282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18000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20000"/>
              </a:spcBef>
              <a:spcAft>
                <a:spcPct val="0"/>
              </a:spcAft>
              <a:buClr>
                <a:srgbClr val="F0BC00"/>
              </a:buClr>
              <a:buSzTx/>
              <a:tabLst/>
            </a:pPr>
            <a:r>
              <a:rPr kumimoji="0" lang="ru-RU" sz="2800" b="1" i="0" u="none" strike="noStrike" cap="none" normalizeH="0" baseline="0" dirty="0" smtClean="0">
                <a:ln>
                  <a:noFill/>
                </a:ln>
                <a:solidFill>
                  <a:schemeClr val="tx1"/>
                </a:solidFill>
                <a:effectLst/>
                <a:latin typeface="+mj-lt"/>
              </a:rPr>
              <a:t>Текущий ввод</a:t>
            </a:r>
          </a:p>
        </p:txBody>
      </p:sp>
      <p:pic>
        <p:nvPicPr>
          <p:cNvPr id="4099" name="Picture 3" descr="\\Prosoft-m.elar.local\share\Департамент Маркетинга\11_02_25\2 Крупнейшие сражения (проекты)\Фото\ЦАМО\ПроектЦАМО-2010__003.png"/>
          <p:cNvPicPr>
            <a:picLocks noChangeAspect="1" noChangeArrowheads="1"/>
          </p:cNvPicPr>
          <p:nvPr/>
        </p:nvPicPr>
        <p:blipFill>
          <a:blip r:embed="rId3" cstate="screen">
            <a:extLst>
              <a:ext uri="{BEBA8EAE-BF5A-486C-A8C5-ECC9F3942E4B}">
                <a14:imgProps xmlns:a14="http://schemas.microsoft.com/office/drawing/2010/main" xmlns="">
                  <a14:imgLayer r:embed="rId4">
                    <a14:imgEffect>
                      <a14:brightnessContrast bright="20000" contrast="-20000"/>
                    </a14:imgEffect>
                  </a14:imgLayer>
                </a14:imgProps>
              </a:ext>
              <a:ext uri="{28A0092B-C50C-407E-A947-70E740481C1C}">
                <a14:useLocalDpi xmlns:a14="http://schemas.microsoft.com/office/drawing/2010/main" xmlns=""/>
              </a:ext>
            </a:extLst>
          </a:blip>
          <a:srcRect r="3745"/>
          <a:stretch>
            <a:fillRect/>
          </a:stretch>
        </p:blipFill>
        <p:spPr bwMode="auto">
          <a:xfrm>
            <a:off x="5004048" y="2133128"/>
            <a:ext cx="3761114" cy="2448000"/>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251520" y="4682460"/>
            <a:ext cx="4104456" cy="1338828"/>
          </a:xfrm>
          <a:prstGeom prst="rect">
            <a:avLst/>
          </a:prstGeom>
        </p:spPr>
        <p:txBody>
          <a:bodyPr wrap="square">
            <a:spAutoFit/>
          </a:bodyPr>
          <a:lstStyle/>
          <a:p>
            <a:pPr algn="ctr">
              <a:lnSpc>
                <a:spcPct val="90000"/>
              </a:lnSpc>
              <a:spcBef>
                <a:spcPct val="20000"/>
              </a:spcBef>
              <a:buClr>
                <a:srgbClr val="F0BC00"/>
              </a:buClr>
            </a:pPr>
            <a:r>
              <a:rPr lang="ru-RU" b="1" dirty="0"/>
              <a:t>Создание собственных производственных мощностей (участков обработки документации) </a:t>
            </a:r>
            <a:r>
              <a:rPr lang="ru-RU" b="1" dirty="0" smtClean="0"/>
              <a:t/>
            </a:r>
            <a:br>
              <a:rPr lang="ru-RU" b="1" dirty="0" smtClean="0"/>
            </a:br>
            <a:r>
              <a:rPr lang="ru-RU" b="1" dirty="0" smtClean="0"/>
              <a:t>на </a:t>
            </a:r>
            <a:r>
              <a:rPr lang="ru-RU" b="1" dirty="0"/>
              <a:t>базе промышленного сканирующего оборудования</a:t>
            </a:r>
          </a:p>
        </p:txBody>
      </p:sp>
      <p:sp>
        <p:nvSpPr>
          <p:cNvPr id="4" name="Прямоугольник 3"/>
          <p:cNvSpPr/>
          <p:nvPr/>
        </p:nvSpPr>
        <p:spPr>
          <a:xfrm>
            <a:off x="4679082" y="4682460"/>
            <a:ext cx="4293468" cy="1338828"/>
          </a:xfrm>
          <a:prstGeom prst="rect">
            <a:avLst/>
          </a:prstGeom>
        </p:spPr>
        <p:txBody>
          <a:bodyPr wrap="square">
            <a:spAutoFit/>
          </a:bodyPr>
          <a:lstStyle/>
          <a:p>
            <a:pPr algn="ctr">
              <a:lnSpc>
                <a:spcPct val="90000"/>
              </a:lnSpc>
              <a:spcBef>
                <a:spcPct val="20000"/>
              </a:spcBef>
              <a:buClr>
                <a:srgbClr val="F0BC00"/>
              </a:buClr>
            </a:pPr>
            <a:r>
              <a:rPr lang="ru-RU" b="1" dirty="0"/>
              <a:t>Привлечение специалистов </a:t>
            </a:r>
            <a:r>
              <a:rPr lang="ru-RU" b="1" dirty="0" smtClean="0"/>
              <a:t>Корпорации</a:t>
            </a:r>
            <a:r>
              <a:rPr lang="en-US" b="1" dirty="0" smtClean="0"/>
              <a:t/>
            </a:r>
            <a:br>
              <a:rPr lang="en-US" b="1" dirty="0" smtClean="0"/>
            </a:br>
            <a:r>
              <a:rPr lang="ru-RU" b="1" dirty="0" smtClean="0"/>
              <a:t>для </a:t>
            </a:r>
            <a:r>
              <a:rPr lang="ru-RU" b="1" dirty="0"/>
              <a:t>перевода </a:t>
            </a:r>
            <a:r>
              <a:rPr lang="ru-RU" b="1" dirty="0" smtClean="0"/>
              <a:t>больших </a:t>
            </a:r>
            <a:r>
              <a:rPr lang="en-US" b="1" dirty="0" smtClean="0"/>
              <a:t/>
            </a:r>
            <a:br>
              <a:rPr lang="en-US" b="1" dirty="0" smtClean="0"/>
            </a:br>
            <a:r>
              <a:rPr lang="ru-RU" b="1" dirty="0" smtClean="0"/>
              <a:t>объемов </a:t>
            </a:r>
            <a:r>
              <a:rPr lang="ru-RU" b="1" dirty="0"/>
              <a:t>документов </a:t>
            </a:r>
            <a:br>
              <a:rPr lang="ru-RU" b="1" dirty="0"/>
            </a:br>
            <a:r>
              <a:rPr lang="ru-RU" b="1" dirty="0"/>
              <a:t>в электронный вид </a:t>
            </a:r>
            <a:r>
              <a:rPr lang="en-US" b="1" dirty="0" smtClean="0"/>
              <a:t/>
            </a:r>
            <a:br>
              <a:rPr lang="en-US" b="1" dirty="0" smtClean="0"/>
            </a:br>
            <a:r>
              <a:rPr lang="ru-RU" b="1" dirty="0" smtClean="0"/>
              <a:t>«</a:t>
            </a:r>
            <a:r>
              <a:rPr lang="ru-RU" b="1" dirty="0"/>
              <a:t>под ключ»</a:t>
            </a:r>
          </a:p>
        </p:txBody>
      </p:sp>
      <p:pic>
        <p:nvPicPr>
          <p:cNvPr id="5122" name="Picture 2" descr="F:\Pics&amp;Photos\ClipArt\Офис Савеловский_Динамо\_DSC0003.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b="1438"/>
          <a:stretch>
            <a:fillRect/>
          </a:stretch>
        </p:blipFill>
        <p:spPr bwMode="auto">
          <a:xfrm>
            <a:off x="395537" y="2119458"/>
            <a:ext cx="3739537" cy="2448000"/>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18700217"/>
      </p:ext>
    </p:extLst>
  </p:cSld>
  <p:clrMapOvr>
    <a:masterClrMapping/>
  </p:clrMapOvr>
  <p:transition spd="med">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5888"/>
            <a:ext cx="8686800" cy="1143000"/>
          </a:xfrm>
        </p:spPr>
        <p:txBody>
          <a:bodyPr/>
          <a:lstStyle/>
          <a:p>
            <a:r>
              <a:rPr lang="ru-RU" dirty="0" smtClean="0"/>
              <a:t>Залповый ввод – производственный конвейер</a:t>
            </a:r>
            <a:endParaRPr lang="ru-RU" dirty="0"/>
          </a:p>
        </p:txBody>
      </p:sp>
      <p:sp>
        <p:nvSpPr>
          <p:cNvPr id="9" name="Прямоугольник 8"/>
          <p:cNvSpPr/>
          <p:nvPr/>
        </p:nvSpPr>
        <p:spPr>
          <a:xfrm>
            <a:off x="467544" y="3284984"/>
            <a:ext cx="8136904" cy="1554272"/>
          </a:xfrm>
          <a:prstGeom prst="rect">
            <a:avLst/>
          </a:prstGeom>
        </p:spPr>
        <p:txBody>
          <a:bodyPr wrap="square">
            <a:spAutoFit/>
          </a:bodyPr>
          <a:lstStyle/>
          <a:p>
            <a:pPr marL="358775" lvl="1" indent="-358775" eaLnBrk="0" hangingPunct="0">
              <a:spcBef>
                <a:spcPts val="600"/>
              </a:spcBef>
              <a:buClr>
                <a:srgbClr val="FF9933"/>
              </a:buClr>
              <a:buSzPct val="100000"/>
              <a:buFont typeface="Wingdings 2" pitchFamily="18" charset="2"/>
              <a:buChar char="¢"/>
              <a:tabLst>
                <a:tab pos="0" algn="l"/>
              </a:tabLst>
              <a:defRPr/>
            </a:pPr>
            <a:r>
              <a:rPr lang="ru-RU" sz="2000" dirty="0" smtClean="0"/>
              <a:t>8000 квалифицированных сотрудников</a:t>
            </a:r>
          </a:p>
          <a:p>
            <a:pPr marL="358775" lvl="1" indent="-358775" eaLnBrk="0" hangingPunct="0">
              <a:spcBef>
                <a:spcPts val="600"/>
              </a:spcBef>
              <a:buClr>
                <a:srgbClr val="FF9933"/>
              </a:buClr>
              <a:buSzPct val="100000"/>
              <a:buFont typeface="Wingdings 2" pitchFamily="18" charset="2"/>
              <a:buChar char="¢"/>
              <a:tabLst>
                <a:tab pos="0" algn="l"/>
              </a:tabLst>
              <a:defRPr/>
            </a:pPr>
            <a:r>
              <a:rPr lang="ru-RU" sz="2000" dirty="0" smtClean="0"/>
              <a:t>277 </a:t>
            </a:r>
            <a:r>
              <a:rPr lang="ru-RU" sz="2000" dirty="0"/>
              <a:t>промышленных сканеров</a:t>
            </a:r>
          </a:p>
          <a:p>
            <a:pPr marL="358775" lvl="1" indent="-358775" eaLnBrk="0" hangingPunct="0">
              <a:spcBef>
                <a:spcPts val="600"/>
              </a:spcBef>
              <a:buClr>
                <a:srgbClr val="FF9933"/>
              </a:buClr>
              <a:buSzPct val="100000"/>
              <a:buFont typeface="Wingdings 2" pitchFamily="18" charset="2"/>
              <a:buChar char="¢"/>
              <a:tabLst>
                <a:tab pos="0" algn="l"/>
              </a:tabLst>
              <a:defRPr/>
            </a:pPr>
            <a:r>
              <a:rPr lang="ru-RU" sz="2000" dirty="0" smtClean="0"/>
              <a:t>Региональные подразделения в России и странах СНГ</a:t>
            </a:r>
            <a:endParaRPr lang="ru-RU" sz="2000" dirty="0"/>
          </a:p>
          <a:p>
            <a:pPr marL="358775" lvl="1" indent="-358775" eaLnBrk="0" hangingPunct="0">
              <a:spcBef>
                <a:spcPts val="600"/>
              </a:spcBef>
              <a:buClr>
                <a:srgbClr val="FF9933"/>
              </a:buClr>
              <a:buSzPct val="100000"/>
              <a:buFont typeface="Wingdings 2" pitchFamily="18" charset="2"/>
              <a:buChar char="¢"/>
              <a:tabLst>
                <a:tab pos="0" algn="l"/>
              </a:tabLst>
              <a:defRPr/>
            </a:pPr>
            <a:r>
              <a:rPr lang="ru-RU" sz="2000" dirty="0"/>
              <a:t>Мобильные бригады: до 30 </a:t>
            </a:r>
            <a:r>
              <a:rPr lang="ru-RU" sz="2000" dirty="0" smtClean="0"/>
              <a:t>проектов</a:t>
            </a:r>
            <a:endParaRPr lang="ru-RU" sz="2000" dirty="0"/>
          </a:p>
        </p:txBody>
      </p:sp>
      <p:sp>
        <p:nvSpPr>
          <p:cNvPr id="11" name="Прямоугольник 10"/>
          <p:cNvSpPr/>
          <p:nvPr/>
        </p:nvSpPr>
        <p:spPr>
          <a:xfrm>
            <a:off x="616829" y="985432"/>
            <a:ext cx="8236946" cy="189791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dirty="0"/>
          </a:p>
        </p:txBody>
      </p:sp>
      <p:pic>
        <p:nvPicPr>
          <p:cNvPr id="12"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r="8358" b="7589"/>
          <a:stretch/>
        </p:blipFill>
        <p:spPr bwMode="auto">
          <a:xfrm>
            <a:off x="6159353" y="1062247"/>
            <a:ext cx="2624969" cy="1766082"/>
          </a:xfrm>
          <a:prstGeom prst="rect">
            <a:avLst/>
          </a:prstGeom>
          <a:noFill/>
          <a:ln w="9525">
            <a:solidFill>
              <a:schemeClr val="bg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b="7956"/>
          <a:stretch/>
        </p:blipFill>
        <p:spPr bwMode="auto">
          <a:xfrm>
            <a:off x="654779" y="1052736"/>
            <a:ext cx="2891237" cy="1775591"/>
          </a:xfrm>
          <a:prstGeom prst="rect">
            <a:avLst/>
          </a:prstGeom>
          <a:noFill/>
          <a:ln w="9525">
            <a:solidFill>
              <a:schemeClr val="bg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5600" r="16378" b="7841"/>
          <a:stretch/>
        </p:blipFill>
        <p:spPr bwMode="auto">
          <a:xfrm>
            <a:off x="3635896" y="1052736"/>
            <a:ext cx="2447533" cy="1775591"/>
          </a:xfrm>
          <a:prstGeom prst="rect">
            <a:avLst/>
          </a:prstGeom>
          <a:noFill/>
          <a:ln w="9525">
            <a:solidFill>
              <a:schemeClr val="bg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 name="Прямоугольник 12"/>
          <p:cNvSpPr>
            <a:spLocks noChangeArrowheads="1"/>
          </p:cNvSpPr>
          <p:nvPr/>
        </p:nvSpPr>
        <p:spPr bwMode="auto">
          <a:xfrm>
            <a:off x="0" y="5085184"/>
            <a:ext cx="9144000" cy="738063"/>
          </a:xfrm>
          <a:prstGeom prst="rect">
            <a:avLst/>
          </a:prstGeom>
          <a:solidFill>
            <a:srgbClr val="F79646"/>
          </a:solidFill>
          <a:ln w="9525">
            <a:noFill/>
            <a:miter lim="800000"/>
            <a:headEnd/>
            <a:tailEnd/>
          </a:ln>
        </p:spPr>
        <p:txBody>
          <a:bodyPr wrap="square" anchor="ctr" anchorCtr="0">
            <a:noAutofit/>
          </a:bodyPr>
          <a:lstStyle/>
          <a:p>
            <a:pPr marL="177800" indent="-177800" algn="ctr" eaLnBrk="0" hangingPunct="0">
              <a:spcBef>
                <a:spcPts val="600"/>
              </a:spcBef>
              <a:buClr>
                <a:srgbClr val="FF9900"/>
              </a:buClr>
              <a:buSzPct val="120000"/>
              <a:defRPr/>
            </a:pPr>
            <a:r>
              <a:rPr lang="ru-RU" sz="2400" dirty="0" smtClean="0"/>
              <a:t>Производственные мощности: </a:t>
            </a:r>
            <a:r>
              <a:rPr lang="ru-RU" sz="2400" b="1" dirty="0" smtClean="0"/>
              <a:t>10 157 </a:t>
            </a:r>
            <a:r>
              <a:rPr lang="en-US" sz="2400" b="1" dirty="0"/>
              <a:t>000</a:t>
            </a:r>
            <a:r>
              <a:rPr lang="ru-RU" sz="2400" b="1" dirty="0"/>
              <a:t> </a:t>
            </a:r>
            <a:r>
              <a:rPr lang="ru-RU" sz="2400" dirty="0"/>
              <a:t>документов в месяц</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5888"/>
            <a:ext cx="8686800" cy="1143000"/>
          </a:xfrm>
        </p:spPr>
        <p:txBody>
          <a:bodyPr/>
          <a:lstStyle/>
          <a:p>
            <a:r>
              <a:rPr lang="ru-RU" dirty="0" smtClean="0"/>
              <a:t>Залповый ввод – производственный конвейер</a:t>
            </a:r>
            <a:endParaRPr lang="ru-RU" dirty="0"/>
          </a:p>
        </p:txBody>
      </p:sp>
      <p:sp>
        <p:nvSpPr>
          <p:cNvPr id="23" name="Скругленный прямоугольник 22"/>
          <p:cNvSpPr/>
          <p:nvPr/>
        </p:nvSpPr>
        <p:spPr>
          <a:xfrm>
            <a:off x="539552" y="1557128"/>
            <a:ext cx="5688632" cy="720080"/>
          </a:xfrm>
          <a:prstGeom prst="roundRect">
            <a:avLst/>
          </a:prstGeom>
          <a:solidFill>
            <a:srgbClr val="F68426"/>
          </a:solidFill>
          <a:ln>
            <a:noFill/>
          </a:ln>
          <a:effectLst>
            <a:outerShdw blurRad="152400" dist="292100" dir="1380000" sx="106000" sy="106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r>
              <a:rPr lang="ru-RU" sz="2400" dirty="0" smtClean="0"/>
              <a:t>1. Экспертиза бумажных массивов</a:t>
            </a:r>
            <a:endParaRPr lang="ru-RU" sz="2400" dirty="0"/>
          </a:p>
        </p:txBody>
      </p:sp>
      <p:sp>
        <p:nvSpPr>
          <p:cNvPr id="24" name="Скругленный прямоугольник 23"/>
          <p:cNvSpPr/>
          <p:nvPr/>
        </p:nvSpPr>
        <p:spPr>
          <a:xfrm>
            <a:off x="1187184" y="2565128"/>
            <a:ext cx="5688632" cy="720080"/>
          </a:xfrm>
          <a:prstGeom prst="roundRect">
            <a:avLst/>
          </a:prstGeom>
          <a:solidFill>
            <a:srgbClr val="F68426"/>
          </a:solidFill>
          <a:ln>
            <a:noFill/>
          </a:ln>
          <a:effectLst>
            <a:outerShdw blurRad="152400" dist="292100" dir="1380000" sx="106000" sy="106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r>
              <a:rPr lang="ru-RU" sz="2400" dirty="0" smtClean="0"/>
              <a:t>2. Сканирование бумажных документов</a:t>
            </a:r>
            <a:endParaRPr lang="ru-RU" sz="2400" dirty="0"/>
          </a:p>
        </p:txBody>
      </p:sp>
      <p:sp>
        <p:nvSpPr>
          <p:cNvPr id="25" name="Скругленный прямоугольник 24"/>
          <p:cNvSpPr/>
          <p:nvPr/>
        </p:nvSpPr>
        <p:spPr>
          <a:xfrm>
            <a:off x="1835552" y="3573128"/>
            <a:ext cx="5688632" cy="720080"/>
          </a:xfrm>
          <a:prstGeom prst="roundRect">
            <a:avLst/>
          </a:prstGeom>
          <a:solidFill>
            <a:srgbClr val="F68426"/>
          </a:solidFill>
          <a:ln>
            <a:noFill/>
          </a:ln>
          <a:effectLst>
            <a:outerShdw blurRad="152400" dist="292100" dir="1380000" sx="106000" sy="106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r>
              <a:rPr lang="ru-RU" sz="2400" dirty="0" smtClean="0"/>
              <a:t>3. Ретроконверсия электронных образов</a:t>
            </a:r>
            <a:endParaRPr lang="ru-RU" sz="2400" dirty="0"/>
          </a:p>
        </p:txBody>
      </p:sp>
      <p:sp>
        <p:nvSpPr>
          <p:cNvPr id="26" name="Скругленный прямоугольник 25"/>
          <p:cNvSpPr/>
          <p:nvPr/>
        </p:nvSpPr>
        <p:spPr>
          <a:xfrm>
            <a:off x="2483552" y="4581128"/>
            <a:ext cx="5688632" cy="720080"/>
          </a:xfrm>
          <a:prstGeom prst="roundRect">
            <a:avLst/>
          </a:prstGeom>
          <a:solidFill>
            <a:srgbClr val="F68426"/>
          </a:solidFill>
          <a:ln>
            <a:noFill/>
          </a:ln>
          <a:effectLst>
            <a:outerShdw blurRad="152400" dist="292100" dir="1380000" sx="106000" sy="106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r>
              <a:rPr lang="ru-RU" sz="2400" dirty="0" smtClean="0"/>
              <a:t>4. Загрузка информационного массива</a:t>
            </a:r>
            <a:endParaRPr lang="ru-RU" sz="2400" dirty="0"/>
          </a:p>
        </p:txBody>
      </p:sp>
    </p:spTree>
  </p:cSld>
  <p:clrMapOvr>
    <a:masterClrMapping/>
  </p:clrMapOvr>
  <p:transition spd="med">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smtClean="0"/>
              <a:t>Экспертиза бумажного массива</a:t>
            </a:r>
            <a:endParaRPr lang="ru-RU" dirty="0"/>
          </a:p>
        </p:txBody>
      </p:sp>
      <p:sp>
        <p:nvSpPr>
          <p:cNvPr id="8" name="Rectangle 4"/>
          <p:cNvSpPr txBox="1">
            <a:spLocks noChangeArrowheads="1"/>
          </p:cNvSpPr>
          <p:nvPr/>
        </p:nvSpPr>
        <p:spPr bwMode="auto">
          <a:xfrm>
            <a:off x="3301974" y="1484784"/>
            <a:ext cx="5500687" cy="2448272"/>
          </a:xfrm>
          <a:prstGeom prst="rect">
            <a:avLst/>
          </a:prstGeom>
          <a:noFill/>
          <a:ln w="9525">
            <a:noFill/>
            <a:miter lim="800000"/>
            <a:headEnd/>
            <a:tailEnd/>
          </a:ln>
        </p:spPr>
        <p:txBody>
          <a:bodyPr lIns="0" tIns="0" rIns="0" bIns="0"/>
          <a:lstStyle/>
          <a:p>
            <a:pPr marL="447675" lvl="1" indent="-447675" eaLnBrk="0" hangingPunct="0">
              <a:spcBef>
                <a:spcPts val="1200"/>
              </a:spcBef>
              <a:buClr>
                <a:srgbClr val="FF9933"/>
              </a:buClr>
              <a:buSzPct val="120000"/>
            </a:pPr>
            <a:r>
              <a:rPr lang="ru-RU" sz="2000" b="1" dirty="0"/>
              <a:t>На этапе экспертизы определяются:</a:t>
            </a:r>
            <a:endParaRPr lang="en-US" sz="2000" dirty="0"/>
          </a:p>
          <a:p>
            <a:pPr marL="447675" lvl="1" indent="-447675" eaLnBrk="0" hangingPunct="0">
              <a:spcBef>
                <a:spcPts val="1200"/>
              </a:spcBef>
              <a:buClr>
                <a:srgbClr val="FF9933"/>
              </a:buClr>
              <a:buSzPct val="120000"/>
              <a:buFont typeface="Wingdings" pitchFamily="2" charset="2"/>
              <a:buChar char="n"/>
            </a:pPr>
            <a:r>
              <a:rPr lang="ru-RU" sz="2000" dirty="0"/>
              <a:t>Объемы бумажных массивов</a:t>
            </a:r>
          </a:p>
          <a:p>
            <a:pPr marL="447675" lvl="1" indent="-447675" eaLnBrk="0" hangingPunct="0">
              <a:spcBef>
                <a:spcPts val="1200"/>
              </a:spcBef>
              <a:buClr>
                <a:srgbClr val="FF9933"/>
              </a:buClr>
              <a:buSzPct val="120000"/>
              <a:buFont typeface="Wingdings" pitchFamily="2" charset="2"/>
              <a:buChar char="n"/>
            </a:pPr>
            <a:r>
              <a:rPr lang="ru-RU" sz="2000" dirty="0"/>
              <a:t>Качественные показатели массива</a:t>
            </a:r>
          </a:p>
          <a:p>
            <a:pPr marL="447675" lvl="1" indent="-447675" eaLnBrk="0" hangingPunct="0">
              <a:spcBef>
                <a:spcPts val="1200"/>
              </a:spcBef>
              <a:buClr>
                <a:srgbClr val="FF9933"/>
              </a:buClr>
              <a:buSzPct val="120000"/>
              <a:buFont typeface="Wingdings" pitchFamily="2" charset="2"/>
              <a:buChar char="n"/>
            </a:pPr>
            <a:r>
              <a:rPr lang="ru-RU" sz="2000" dirty="0"/>
              <a:t>Технология оцифровки</a:t>
            </a:r>
          </a:p>
          <a:p>
            <a:pPr marL="447675" lvl="1" indent="-447675" eaLnBrk="0" hangingPunct="0">
              <a:spcBef>
                <a:spcPts val="1200"/>
              </a:spcBef>
              <a:buClr>
                <a:srgbClr val="FF9933"/>
              </a:buClr>
              <a:buSzPct val="120000"/>
              <a:buFont typeface="Wingdings" pitchFamily="2" charset="2"/>
              <a:buChar char="n"/>
            </a:pPr>
            <a:r>
              <a:rPr lang="ru-RU" sz="2000" dirty="0"/>
              <a:t>Параметры поисковой/индексной карточки</a:t>
            </a:r>
          </a:p>
        </p:txBody>
      </p:sp>
      <p:sp>
        <p:nvSpPr>
          <p:cNvPr id="11" name="Прямоугольник 12"/>
          <p:cNvSpPr>
            <a:spLocks noChangeArrowheads="1"/>
          </p:cNvSpPr>
          <p:nvPr/>
        </p:nvSpPr>
        <p:spPr bwMode="auto">
          <a:xfrm>
            <a:off x="0" y="3861048"/>
            <a:ext cx="9144000" cy="1872208"/>
          </a:xfrm>
          <a:prstGeom prst="rect">
            <a:avLst/>
          </a:prstGeom>
          <a:solidFill>
            <a:srgbClr val="F79646"/>
          </a:solidFill>
          <a:ln w="9525">
            <a:noFill/>
            <a:miter lim="800000"/>
            <a:headEnd/>
            <a:tailEnd/>
          </a:ln>
        </p:spPr>
        <p:txBody>
          <a:bodyPr wrap="square" anchor="ctr" anchorCtr="0">
            <a:noAutofit/>
          </a:bodyPr>
          <a:lstStyle/>
          <a:p>
            <a:pPr marL="177800" indent="-177800" algn="ctr" eaLnBrk="0" hangingPunct="0">
              <a:spcBef>
                <a:spcPts val="1200"/>
              </a:spcBef>
              <a:buClr>
                <a:srgbClr val="FF9900"/>
              </a:buClr>
              <a:buSzPct val="120000"/>
              <a:defRPr/>
            </a:pPr>
            <a:endParaRPr lang="ru-RU" sz="2400" dirty="0"/>
          </a:p>
        </p:txBody>
      </p:sp>
      <p:sp>
        <p:nvSpPr>
          <p:cNvPr id="12" name="Rectangle 4"/>
          <p:cNvSpPr txBox="1">
            <a:spLocks noChangeArrowheads="1"/>
          </p:cNvSpPr>
          <p:nvPr/>
        </p:nvSpPr>
        <p:spPr bwMode="auto">
          <a:xfrm>
            <a:off x="3301974" y="4013622"/>
            <a:ext cx="5014442" cy="1431602"/>
          </a:xfrm>
          <a:prstGeom prst="rect">
            <a:avLst/>
          </a:prstGeom>
          <a:noFill/>
          <a:ln w="9525">
            <a:noFill/>
            <a:miter lim="800000"/>
            <a:headEnd/>
            <a:tailEnd/>
          </a:ln>
        </p:spPr>
        <p:txBody>
          <a:bodyPr lIns="0" tIns="0" rIns="0" bIns="0"/>
          <a:lstStyle/>
          <a:p>
            <a:pPr marL="447675" lvl="1" indent="-447675" eaLnBrk="0" hangingPunct="0">
              <a:spcBef>
                <a:spcPts val="1200"/>
              </a:spcBef>
              <a:buClr>
                <a:schemeClr val="bg1"/>
              </a:buClr>
              <a:buSzPct val="120000"/>
              <a:buFont typeface="Wingdings" pitchFamily="2" charset="2"/>
              <a:buChar char="n"/>
            </a:pPr>
            <a:r>
              <a:rPr lang="ru-RU" sz="2000" dirty="0"/>
              <a:t>Формируется ТЗ на Сканирование </a:t>
            </a:r>
            <a:r>
              <a:rPr lang="ru-RU" sz="2000" dirty="0" smtClean="0"/>
              <a:t/>
            </a:r>
            <a:br>
              <a:rPr lang="ru-RU" sz="2000" dirty="0" smtClean="0"/>
            </a:br>
            <a:r>
              <a:rPr lang="ru-RU" sz="2000" dirty="0" smtClean="0"/>
              <a:t>и </a:t>
            </a:r>
            <a:r>
              <a:rPr lang="ru-RU" sz="2000" dirty="0"/>
              <a:t>Ретроконверсию</a:t>
            </a:r>
          </a:p>
          <a:p>
            <a:pPr marL="447675" lvl="1" indent="-447675" eaLnBrk="0" hangingPunct="0">
              <a:spcBef>
                <a:spcPts val="1200"/>
              </a:spcBef>
              <a:buClr>
                <a:schemeClr val="bg1"/>
              </a:buClr>
              <a:buSzPct val="120000"/>
              <a:buFont typeface="Wingdings" pitchFamily="2" charset="2"/>
              <a:buChar char="n"/>
            </a:pPr>
            <a:r>
              <a:rPr lang="ru-RU" sz="2000" dirty="0"/>
              <a:t>Определяются сроки выполнения работ</a:t>
            </a:r>
          </a:p>
          <a:p>
            <a:pPr marL="447675" lvl="1" indent="-447675" eaLnBrk="0" hangingPunct="0">
              <a:spcBef>
                <a:spcPts val="1200"/>
              </a:spcBef>
              <a:buClr>
                <a:schemeClr val="bg1"/>
              </a:buClr>
              <a:buSzPct val="120000"/>
              <a:buFont typeface="Wingdings" pitchFamily="2" charset="2"/>
              <a:buChar char="n"/>
            </a:pPr>
            <a:r>
              <a:rPr lang="ru-RU" sz="2000" dirty="0"/>
              <a:t>Рассчитывается стоимость работ</a:t>
            </a:r>
          </a:p>
        </p:txBody>
      </p:sp>
      <p:pic>
        <p:nvPicPr>
          <p:cNvPr id="10" name="Picture 9"/>
          <p:cNvPicPr>
            <a:picLocks noChangeAspect="1" noChangeArrowheads="1"/>
          </p:cNvPicPr>
          <p:nvPr/>
        </p:nvPicPr>
        <p:blipFill>
          <a:blip r:embed="rId3" cstate="print"/>
          <a:srcRect/>
          <a:stretch>
            <a:fillRect/>
          </a:stretch>
        </p:blipFill>
        <p:spPr bwMode="auto">
          <a:xfrm>
            <a:off x="179511" y="1556792"/>
            <a:ext cx="2675311" cy="3492000"/>
          </a:xfrm>
          <a:prstGeom prst="rect">
            <a:avLst/>
          </a:prstGeom>
          <a:noFill/>
          <a:ln w="9525">
            <a:solidFill>
              <a:schemeClr val="tx1">
                <a:lumMod val="50000"/>
                <a:lumOff val="50000"/>
              </a:schemeClr>
            </a:solidFill>
            <a:miter lim="800000"/>
            <a:headEnd/>
            <a:tailEnd/>
          </a:ln>
        </p:spPr>
      </p:pic>
    </p:spTree>
  </p:cSld>
  <p:clrMapOvr>
    <a:masterClrMapping/>
  </p:clrMapOvr>
  <p:transition spd="med">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2"/>
          <p:cNvSpPr>
            <a:spLocks noChangeArrowheads="1"/>
          </p:cNvSpPr>
          <p:nvPr/>
        </p:nvSpPr>
        <p:spPr bwMode="auto">
          <a:xfrm>
            <a:off x="5940152" y="0"/>
            <a:ext cx="3204344" cy="6858000"/>
          </a:xfrm>
          <a:prstGeom prst="rect">
            <a:avLst/>
          </a:prstGeom>
          <a:solidFill>
            <a:srgbClr val="F79646"/>
          </a:solidFill>
          <a:ln w="9525">
            <a:noFill/>
            <a:miter lim="800000"/>
            <a:headEnd/>
            <a:tailEnd/>
          </a:ln>
        </p:spPr>
        <p:txBody>
          <a:bodyPr wrap="square" anchor="ctr" anchorCtr="0">
            <a:noAutofit/>
          </a:bodyPr>
          <a:lstStyle/>
          <a:p>
            <a:pPr marL="177800" indent="-177800" algn="ctr" eaLnBrk="0" hangingPunct="0">
              <a:spcBef>
                <a:spcPts val="1200"/>
              </a:spcBef>
              <a:buClr>
                <a:srgbClr val="FF9900"/>
              </a:buClr>
              <a:buSzPct val="120000"/>
              <a:defRPr/>
            </a:pPr>
            <a:endParaRPr lang="ru-RU" sz="2400" dirty="0"/>
          </a:p>
        </p:txBody>
      </p:sp>
      <p:sp>
        <p:nvSpPr>
          <p:cNvPr id="7" name="Заголовок 6"/>
          <p:cNvSpPr>
            <a:spLocks noGrp="1"/>
          </p:cNvSpPr>
          <p:nvPr>
            <p:ph type="title"/>
          </p:nvPr>
        </p:nvSpPr>
        <p:spPr/>
        <p:txBody>
          <a:bodyPr/>
          <a:lstStyle/>
          <a:p>
            <a:r>
              <a:rPr lang="ru-RU" dirty="0" smtClean="0"/>
              <a:t>Сканирование бумажных документов</a:t>
            </a:r>
            <a:endParaRPr lang="ru-RU" dirty="0"/>
          </a:p>
        </p:txBody>
      </p:sp>
      <p:sp>
        <p:nvSpPr>
          <p:cNvPr id="9" name="TextBox 6"/>
          <p:cNvSpPr txBox="1">
            <a:spLocks noChangeArrowheads="1"/>
          </p:cNvSpPr>
          <p:nvPr/>
        </p:nvSpPr>
        <p:spPr bwMode="auto">
          <a:xfrm>
            <a:off x="323528" y="1461259"/>
            <a:ext cx="5256584" cy="4170372"/>
          </a:xfrm>
          <a:prstGeom prst="rect">
            <a:avLst/>
          </a:prstGeom>
          <a:noFill/>
          <a:ln w="9525">
            <a:noFill/>
            <a:miter lim="800000"/>
            <a:headEnd/>
            <a:tailEnd/>
          </a:ln>
        </p:spPr>
        <p:txBody>
          <a:bodyPr wrap="square">
            <a:spAutoFit/>
          </a:bodyPr>
          <a:lstStyle/>
          <a:p>
            <a:pPr marL="360000" lvl="1" indent="-360000" eaLnBrk="0" hangingPunct="0">
              <a:spcBef>
                <a:spcPts val="1200"/>
              </a:spcBef>
              <a:buClr>
                <a:srgbClr val="FF9933"/>
              </a:buClr>
              <a:buSzPct val="120000"/>
              <a:buFont typeface="Wingdings" pitchFamily="2" charset="2"/>
              <a:buChar char="n"/>
            </a:pPr>
            <a:r>
              <a:rPr lang="ru-RU" sz="2000" dirty="0"/>
              <a:t>Полный спектр промышленных сканеров</a:t>
            </a:r>
          </a:p>
          <a:p>
            <a:pPr marL="720000" lvl="2" indent="-360000" eaLnBrk="0" hangingPunct="0">
              <a:spcBef>
                <a:spcPts val="600"/>
              </a:spcBef>
              <a:buClr>
                <a:srgbClr val="FF9933"/>
              </a:buClr>
              <a:buSzPct val="120000"/>
              <a:buFont typeface="Wingdings" pitchFamily="2" charset="2"/>
              <a:buChar char="n"/>
            </a:pPr>
            <a:r>
              <a:rPr lang="ru-RU" dirty="0"/>
              <a:t>Сканирование расшитых документов</a:t>
            </a:r>
          </a:p>
          <a:p>
            <a:pPr marL="720000" lvl="2" indent="-360000" eaLnBrk="0" hangingPunct="0">
              <a:spcBef>
                <a:spcPts val="600"/>
              </a:spcBef>
              <a:buClr>
                <a:srgbClr val="FF9933"/>
              </a:buClr>
              <a:buSzPct val="120000"/>
              <a:buFont typeface="Wingdings" pitchFamily="2" charset="2"/>
              <a:buChar char="n"/>
            </a:pPr>
            <a:r>
              <a:rPr lang="ru-RU" dirty="0"/>
              <a:t>Сканирование документов, </a:t>
            </a:r>
            <a:br>
              <a:rPr lang="ru-RU" dirty="0"/>
            </a:br>
            <a:r>
              <a:rPr lang="ru-RU" dirty="0"/>
              <a:t>собранных в папки и дела</a:t>
            </a:r>
          </a:p>
          <a:p>
            <a:pPr marL="720000" lvl="2" indent="-360000" eaLnBrk="0" hangingPunct="0">
              <a:spcBef>
                <a:spcPts val="600"/>
              </a:spcBef>
              <a:buClr>
                <a:srgbClr val="FF9933"/>
              </a:buClr>
              <a:buSzPct val="120000"/>
              <a:buFont typeface="Wingdings" pitchFamily="2" charset="2"/>
              <a:buChar char="n"/>
            </a:pPr>
            <a:r>
              <a:rPr lang="ru-RU" dirty="0"/>
              <a:t>Документы на разных носителях </a:t>
            </a:r>
            <a:r>
              <a:rPr lang="en-US" dirty="0"/>
              <a:t/>
            </a:r>
            <a:br>
              <a:rPr lang="en-US" dirty="0"/>
            </a:br>
            <a:r>
              <a:rPr lang="ru-RU" dirty="0"/>
              <a:t>и разных форматов</a:t>
            </a:r>
          </a:p>
          <a:p>
            <a:pPr marL="360000" lvl="1" indent="-360000" eaLnBrk="0" hangingPunct="0">
              <a:spcBef>
                <a:spcPts val="1200"/>
              </a:spcBef>
              <a:buClr>
                <a:srgbClr val="FF9933"/>
              </a:buClr>
              <a:buSzPct val="120000"/>
              <a:buFont typeface="Wingdings" pitchFamily="2" charset="2"/>
              <a:buChar char="n"/>
            </a:pPr>
            <a:r>
              <a:rPr lang="ru-RU" sz="2000" b="1" dirty="0"/>
              <a:t>Производство лицензировано для работы</a:t>
            </a:r>
            <a:br>
              <a:rPr lang="ru-RU" sz="2000" b="1" dirty="0"/>
            </a:br>
            <a:r>
              <a:rPr lang="ru-RU" sz="2000" b="1" dirty="0"/>
              <a:t>с конфиденциальными документами</a:t>
            </a:r>
          </a:p>
          <a:p>
            <a:pPr marL="360000" lvl="1" indent="-360000" eaLnBrk="0" hangingPunct="0">
              <a:spcBef>
                <a:spcPts val="1200"/>
              </a:spcBef>
              <a:buClr>
                <a:srgbClr val="FF9933"/>
              </a:buClr>
              <a:buSzPct val="120000"/>
              <a:buFont typeface="Wingdings" pitchFamily="2" charset="2"/>
              <a:buChar char="n"/>
            </a:pPr>
            <a:r>
              <a:rPr lang="ru-RU" sz="2000" dirty="0"/>
              <a:t>Дополнительные услуги</a:t>
            </a:r>
            <a:br>
              <a:rPr lang="ru-RU" sz="2000" dirty="0"/>
            </a:br>
            <a:r>
              <a:rPr lang="ru-RU" sz="2000" dirty="0"/>
              <a:t>по реставрации, сшивке-расшивке,</a:t>
            </a:r>
            <a:br>
              <a:rPr lang="ru-RU" sz="2000" dirty="0"/>
            </a:br>
            <a:r>
              <a:rPr lang="ru-RU" sz="2000" dirty="0"/>
              <a:t>сортировке обрабатываемых документов,</a:t>
            </a:r>
            <a:r>
              <a:rPr lang="en-US" sz="2000" dirty="0"/>
              <a:t> </a:t>
            </a:r>
            <a:r>
              <a:rPr lang="ru-RU" sz="2000" dirty="0"/>
              <a:t>упорядочиванию бумажного массива </a:t>
            </a:r>
          </a:p>
        </p:txBody>
      </p:sp>
      <p:pic>
        <p:nvPicPr>
          <p:cNvPr id="13" name="Picture 4" descr="copiBook"/>
          <p:cNvPicPr>
            <a:picLocks noChangeAspect="1" noChangeArrowheads="1"/>
          </p:cNvPicPr>
          <p:nvPr/>
        </p:nvPicPr>
        <p:blipFill>
          <a:blip r:embed="rId3" cstate="print"/>
          <a:srcRect r="4688"/>
          <a:stretch>
            <a:fillRect/>
          </a:stretch>
        </p:blipFill>
        <p:spPr bwMode="auto">
          <a:xfrm>
            <a:off x="6300192" y="1194275"/>
            <a:ext cx="2520000" cy="2915702"/>
          </a:xfrm>
          <a:prstGeom prst="rect">
            <a:avLst/>
          </a:prstGeom>
          <a:solidFill>
            <a:schemeClr val="bg1"/>
          </a:solidFill>
          <a:ln w="25400">
            <a:noFill/>
            <a:miter lim="800000"/>
            <a:headEnd/>
            <a:tailEnd/>
          </a:ln>
        </p:spPr>
      </p:pic>
      <p:pic>
        <p:nvPicPr>
          <p:cNvPr id="14" name="Рисунок 13" descr="Scamax3000N.png"/>
          <p:cNvPicPr>
            <a:picLocks noChangeAspect="1"/>
          </p:cNvPicPr>
          <p:nvPr/>
        </p:nvPicPr>
        <p:blipFill>
          <a:blip r:embed="rId4" cstate="print"/>
          <a:srcRect/>
          <a:stretch>
            <a:fillRect/>
          </a:stretch>
        </p:blipFill>
        <p:spPr bwMode="auto">
          <a:xfrm>
            <a:off x="6300192" y="4339240"/>
            <a:ext cx="2520000" cy="1970080"/>
          </a:xfrm>
          <a:prstGeom prst="rect">
            <a:avLst/>
          </a:prstGeom>
          <a:solidFill>
            <a:schemeClr val="bg1"/>
          </a:solidFill>
          <a:ln w="25400">
            <a:noFill/>
            <a:miter lim="800000"/>
            <a:headEnd/>
            <a:tailEnd/>
          </a:ln>
        </p:spPr>
      </p:pic>
    </p:spTree>
  </p:cSld>
  <p:clrMapOvr>
    <a:masterClrMapping/>
  </p:clrMapOvr>
  <p:transition spd="med">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2"/>
          <p:cNvSpPr>
            <a:spLocks noChangeArrowheads="1"/>
          </p:cNvSpPr>
          <p:nvPr/>
        </p:nvSpPr>
        <p:spPr bwMode="auto">
          <a:xfrm>
            <a:off x="0" y="2348880"/>
            <a:ext cx="9144496" cy="2664296"/>
          </a:xfrm>
          <a:prstGeom prst="rect">
            <a:avLst/>
          </a:prstGeom>
          <a:solidFill>
            <a:srgbClr val="F79646"/>
          </a:solidFill>
          <a:ln w="9525">
            <a:noFill/>
            <a:miter lim="800000"/>
            <a:headEnd/>
            <a:tailEnd/>
          </a:ln>
        </p:spPr>
        <p:txBody>
          <a:bodyPr wrap="square" anchor="ctr" anchorCtr="0">
            <a:noAutofit/>
          </a:bodyPr>
          <a:lstStyle/>
          <a:p>
            <a:pPr marL="177800" indent="-177800" algn="ctr" eaLnBrk="0" hangingPunct="0">
              <a:spcBef>
                <a:spcPts val="1200"/>
              </a:spcBef>
              <a:buClr>
                <a:srgbClr val="FF9900"/>
              </a:buClr>
              <a:buSzPct val="120000"/>
              <a:defRPr/>
            </a:pPr>
            <a:endParaRPr lang="ru-RU" sz="2400" dirty="0"/>
          </a:p>
        </p:txBody>
      </p:sp>
      <p:pic>
        <p:nvPicPr>
          <p:cNvPr id="1027" name="Picture 3"/>
          <p:cNvPicPr>
            <a:picLocks noChangeAspect="1" noChangeArrowheads="1"/>
          </p:cNvPicPr>
          <p:nvPr/>
        </p:nvPicPr>
        <p:blipFill>
          <a:blip r:embed="rId3" cstate="print"/>
          <a:srcRect l="3937" t="3616" r="2876" b="60564"/>
          <a:stretch>
            <a:fillRect/>
          </a:stretch>
        </p:blipFill>
        <p:spPr bwMode="auto">
          <a:xfrm>
            <a:off x="447505" y="2492896"/>
            <a:ext cx="3990643" cy="2340000"/>
          </a:xfrm>
          <a:prstGeom prst="rect">
            <a:avLst/>
          </a:prstGeom>
          <a:noFill/>
          <a:ln w="9525">
            <a:solidFill>
              <a:srgbClr val="969696"/>
            </a:solidFill>
            <a:miter lim="800000"/>
            <a:headEnd/>
            <a:tailEnd/>
          </a:ln>
        </p:spPr>
      </p:pic>
      <p:sp>
        <p:nvSpPr>
          <p:cNvPr id="7" name="Заголовок 6"/>
          <p:cNvSpPr>
            <a:spLocks noGrp="1"/>
          </p:cNvSpPr>
          <p:nvPr>
            <p:ph type="title"/>
          </p:nvPr>
        </p:nvSpPr>
        <p:spPr/>
        <p:txBody>
          <a:bodyPr/>
          <a:lstStyle/>
          <a:p>
            <a:r>
              <a:rPr lang="ru-RU" dirty="0" smtClean="0"/>
              <a:t>Создание информационно-поисковой </a:t>
            </a:r>
            <a:br>
              <a:rPr lang="ru-RU" dirty="0" smtClean="0"/>
            </a:br>
            <a:r>
              <a:rPr lang="ru-RU" dirty="0" smtClean="0"/>
              <a:t>базы данных</a:t>
            </a:r>
            <a:endParaRPr lang="ru-RU" dirty="0"/>
          </a:p>
        </p:txBody>
      </p:sp>
      <p:sp>
        <p:nvSpPr>
          <p:cNvPr id="9" name="TextBox 6"/>
          <p:cNvSpPr txBox="1">
            <a:spLocks noChangeArrowheads="1"/>
          </p:cNvSpPr>
          <p:nvPr/>
        </p:nvSpPr>
        <p:spPr bwMode="auto">
          <a:xfrm>
            <a:off x="467544" y="1486525"/>
            <a:ext cx="8568952" cy="646331"/>
          </a:xfrm>
          <a:prstGeom prst="rect">
            <a:avLst/>
          </a:prstGeom>
          <a:noFill/>
          <a:ln w="9525">
            <a:noFill/>
            <a:miter lim="800000"/>
            <a:headEnd/>
            <a:tailEnd/>
          </a:ln>
        </p:spPr>
        <p:txBody>
          <a:bodyPr wrap="square">
            <a:spAutoFit/>
          </a:bodyPr>
          <a:lstStyle/>
          <a:p>
            <a:pPr>
              <a:lnSpc>
                <a:spcPct val="90000"/>
              </a:lnSpc>
            </a:pPr>
            <a:r>
              <a:rPr lang="ru-RU" sz="2000" dirty="0" smtClean="0">
                <a:effectLst>
                  <a:glow rad="101600">
                    <a:schemeClr val="bg1">
                      <a:alpha val="60000"/>
                    </a:schemeClr>
                  </a:glow>
                </a:effectLst>
              </a:rPr>
              <a:t>Для </a:t>
            </a:r>
            <a:r>
              <a:rPr lang="ru-RU" sz="2000" b="1" dirty="0" smtClean="0">
                <a:effectLst>
                  <a:glow rad="101600">
                    <a:schemeClr val="bg1">
                      <a:alpha val="60000"/>
                    </a:schemeClr>
                  </a:glow>
                </a:effectLst>
              </a:rPr>
              <a:t>оперативного </a:t>
            </a:r>
            <a:r>
              <a:rPr lang="ru-RU" sz="2000" b="1" dirty="0" smtClean="0"/>
              <a:t>поиска </a:t>
            </a:r>
            <a:r>
              <a:rPr lang="ru-RU" sz="2000" dirty="0" smtClean="0"/>
              <a:t>документов </a:t>
            </a:r>
            <a:r>
              <a:rPr lang="ru-RU" sz="2000" b="1" dirty="0" smtClean="0"/>
              <a:t>создается индексная база данных</a:t>
            </a:r>
            <a:r>
              <a:rPr lang="ru-RU" sz="2000" dirty="0" smtClean="0"/>
              <a:t>, </a:t>
            </a:r>
            <a:r>
              <a:rPr lang="ru-RU" sz="2000" dirty="0" smtClean="0">
                <a:effectLst>
                  <a:glow rad="101600">
                    <a:schemeClr val="bg1">
                      <a:alpha val="60000"/>
                    </a:schemeClr>
                  </a:glow>
                </a:effectLst>
              </a:rPr>
              <a:t>содержащая </a:t>
            </a:r>
            <a:r>
              <a:rPr lang="ru-RU" sz="2000" dirty="0" smtClean="0"/>
              <a:t>сведения об основных атрибутах документов.</a:t>
            </a:r>
            <a:endParaRPr lang="ru-RU" sz="2000" dirty="0"/>
          </a:p>
        </p:txBody>
      </p:sp>
      <p:sp>
        <p:nvSpPr>
          <p:cNvPr id="18" name="Прямоугольник 19"/>
          <p:cNvSpPr>
            <a:spLocks noChangeArrowheads="1"/>
          </p:cNvSpPr>
          <p:nvPr/>
        </p:nvSpPr>
        <p:spPr bwMode="auto">
          <a:xfrm>
            <a:off x="3039792" y="2852935"/>
            <a:ext cx="719286" cy="180000"/>
          </a:xfrm>
          <a:prstGeom prst="rect">
            <a:avLst/>
          </a:prstGeom>
          <a:solidFill>
            <a:srgbClr val="F68426">
              <a:alpha val="54000"/>
            </a:srgbClr>
          </a:solidFill>
          <a:ln w="9525" cap="flat" cmpd="sng" algn="ctr">
            <a:solidFill>
              <a:schemeClr val="bg1">
                <a:lumMod val="65000"/>
              </a:schemeClr>
            </a:solidFill>
            <a:prstDash val="solid"/>
            <a:round/>
            <a:headEnd type="none" w="med" len="med"/>
            <a:tailEnd type="none" w="med" len="med"/>
          </a:ln>
          <a:effectLst/>
        </p:spPr>
        <p:txBody>
          <a:bodyPr wrap="square" lIns="0" tIns="0" rIns="0" bIns="0">
            <a:spAutoFit/>
          </a:bodyPr>
          <a:lstStyle/>
          <a:p>
            <a:pPr>
              <a:spcBef>
                <a:spcPct val="20000"/>
              </a:spcBef>
              <a:buClr>
                <a:srgbClr val="F0BC00"/>
              </a:buClr>
              <a:buFont typeface="Wingdings 2" pitchFamily="18" charset="2"/>
              <a:buChar char="•"/>
              <a:defRPr/>
            </a:pPr>
            <a:endParaRPr lang="en-US" sz="1000" dirty="0">
              <a:latin typeface="Tahoma" pitchFamily="34" charset="0"/>
            </a:endParaRPr>
          </a:p>
        </p:txBody>
      </p:sp>
      <p:sp>
        <p:nvSpPr>
          <p:cNvPr id="19" name="Прямоугольник 18"/>
          <p:cNvSpPr/>
          <p:nvPr/>
        </p:nvSpPr>
        <p:spPr bwMode="auto">
          <a:xfrm>
            <a:off x="1239591" y="2852935"/>
            <a:ext cx="612000" cy="180000"/>
          </a:xfrm>
          <a:prstGeom prst="rect">
            <a:avLst/>
          </a:prstGeom>
          <a:solidFill>
            <a:srgbClr val="F68426">
              <a:alpha val="54000"/>
            </a:srgbClr>
          </a:solidFill>
          <a:ln w="9525" cap="flat" cmpd="sng" algn="ctr">
            <a:solidFill>
              <a:schemeClr val="bg1">
                <a:lumMod val="65000"/>
              </a:schemeClr>
            </a:solidFill>
            <a:prstDash val="solid"/>
            <a:round/>
            <a:headEnd type="none" w="med" len="med"/>
            <a:tailEnd type="none" w="med" len="med"/>
          </a:ln>
          <a:effectLst/>
        </p:spPr>
        <p:txBody>
          <a:bodyPr wrap="square" lIns="0" tIns="0" rIns="0" bIns="0">
            <a:spAutoFit/>
          </a:bodyPr>
          <a:lstStyle/>
          <a:p>
            <a:pPr>
              <a:spcBef>
                <a:spcPct val="20000"/>
              </a:spcBef>
              <a:buClr>
                <a:srgbClr val="F0BC00"/>
              </a:buClr>
              <a:buFont typeface="Wingdings 2" pitchFamily="18" charset="2"/>
              <a:buChar char="•"/>
              <a:defRPr/>
            </a:pPr>
            <a:endParaRPr lang="ru-RU" sz="1000" dirty="0">
              <a:latin typeface="Tahoma" pitchFamily="34" charset="0"/>
            </a:endParaRPr>
          </a:p>
        </p:txBody>
      </p:sp>
      <p:sp>
        <p:nvSpPr>
          <p:cNvPr id="20" name="Прямоугольник 23"/>
          <p:cNvSpPr>
            <a:spLocks noChangeArrowheads="1"/>
          </p:cNvSpPr>
          <p:nvPr/>
        </p:nvSpPr>
        <p:spPr bwMode="auto">
          <a:xfrm>
            <a:off x="663528" y="3356991"/>
            <a:ext cx="3672408" cy="288000"/>
          </a:xfrm>
          <a:prstGeom prst="rect">
            <a:avLst/>
          </a:prstGeom>
          <a:solidFill>
            <a:srgbClr val="F68426">
              <a:alpha val="54000"/>
            </a:srgbClr>
          </a:solidFill>
          <a:ln w="9525" cap="flat" cmpd="sng" algn="ctr">
            <a:solidFill>
              <a:schemeClr val="bg1">
                <a:lumMod val="65000"/>
              </a:schemeClr>
            </a:solidFill>
            <a:prstDash val="solid"/>
            <a:round/>
            <a:headEnd type="none" w="med" len="med"/>
            <a:tailEnd type="none" w="med" len="med"/>
          </a:ln>
          <a:effectLst/>
        </p:spPr>
        <p:txBody>
          <a:bodyPr wrap="square" lIns="0" tIns="0" rIns="0" bIns="0">
            <a:spAutoFit/>
          </a:bodyPr>
          <a:lstStyle/>
          <a:p>
            <a:pPr>
              <a:spcBef>
                <a:spcPct val="20000"/>
              </a:spcBef>
              <a:buClr>
                <a:srgbClr val="F0BC00"/>
              </a:buClr>
              <a:buFont typeface="Wingdings 2" pitchFamily="18" charset="2"/>
              <a:buChar char="•"/>
              <a:defRPr/>
            </a:pPr>
            <a:endParaRPr lang="en-US" sz="1000" dirty="0">
              <a:latin typeface="Tahoma" pitchFamily="34" charset="0"/>
            </a:endParaRPr>
          </a:p>
        </p:txBody>
      </p:sp>
      <p:graphicFrame>
        <p:nvGraphicFramePr>
          <p:cNvPr id="30" name="Таблица 29"/>
          <p:cNvGraphicFramePr>
            <a:graphicFrameLocks noGrp="1"/>
          </p:cNvGraphicFramePr>
          <p:nvPr/>
        </p:nvGraphicFramePr>
        <p:xfrm>
          <a:off x="4788024" y="2492896"/>
          <a:ext cx="3888432" cy="2346960"/>
        </p:xfrm>
        <a:graphic>
          <a:graphicData uri="http://schemas.openxmlformats.org/drawingml/2006/table">
            <a:tbl>
              <a:tblPr bandRow="1">
                <a:tableStyleId>{D7AC3CCA-C797-4891-BE02-D94E43425B78}</a:tableStyleId>
              </a:tblPr>
              <a:tblGrid>
                <a:gridCol w="1728192"/>
                <a:gridCol w="2160240"/>
              </a:tblGrid>
              <a:tr h="315635">
                <a:tc>
                  <a:txBody>
                    <a:bodyPr/>
                    <a:lstStyle/>
                    <a:p>
                      <a:r>
                        <a:rPr lang="ru-RU" sz="1600" dirty="0" smtClean="0"/>
                        <a:t>Тип документа</a:t>
                      </a:r>
                      <a:endParaRPr lang="ru-RU" sz="1600" dirty="0"/>
                    </a:p>
                  </a:txBody>
                  <a:tcPr/>
                </a:tc>
                <a:tc>
                  <a:txBody>
                    <a:bodyPr/>
                    <a:lstStyle/>
                    <a:p>
                      <a:r>
                        <a:rPr lang="ru-RU" sz="1600" dirty="0" smtClean="0"/>
                        <a:t>Выписка из</a:t>
                      </a:r>
                      <a:r>
                        <a:rPr lang="ru-RU" sz="1600" baseline="0" dirty="0" smtClean="0"/>
                        <a:t> реестра</a:t>
                      </a:r>
                      <a:endParaRPr lang="ru-RU" sz="1600" dirty="0"/>
                    </a:p>
                  </a:txBody>
                  <a:tcPr/>
                </a:tc>
              </a:tr>
              <a:tr h="315635">
                <a:tc>
                  <a:txBody>
                    <a:bodyPr/>
                    <a:lstStyle/>
                    <a:p>
                      <a:r>
                        <a:rPr lang="ru-RU" sz="1600" spc="-50" baseline="0" dirty="0" smtClean="0"/>
                        <a:t>Номер документа</a:t>
                      </a:r>
                      <a:endParaRPr lang="ru-RU" sz="1600" spc="-50" baseline="0" dirty="0"/>
                    </a:p>
                  </a:txBody>
                  <a:tcPr/>
                </a:tc>
                <a:tc>
                  <a:txBody>
                    <a:bodyPr/>
                    <a:lstStyle/>
                    <a:p>
                      <a:r>
                        <a:rPr lang="ru-RU" sz="1600" dirty="0" smtClean="0"/>
                        <a:t>20663</a:t>
                      </a:r>
                      <a:endParaRPr lang="ru-RU" sz="1600" dirty="0"/>
                    </a:p>
                  </a:txBody>
                  <a:tcPr/>
                </a:tc>
              </a:tr>
              <a:tr h="315635">
                <a:tc>
                  <a:txBody>
                    <a:bodyPr/>
                    <a:lstStyle/>
                    <a:p>
                      <a:r>
                        <a:rPr lang="ru-RU" sz="1600" dirty="0" smtClean="0"/>
                        <a:t>Дата документа</a:t>
                      </a:r>
                      <a:endParaRPr lang="ru-RU" sz="1600" dirty="0"/>
                    </a:p>
                  </a:txBody>
                  <a:tcPr/>
                </a:tc>
                <a:tc>
                  <a:txBody>
                    <a:bodyPr/>
                    <a:lstStyle/>
                    <a:p>
                      <a:r>
                        <a:rPr lang="ru-RU" sz="1600" dirty="0" smtClean="0"/>
                        <a:t>24.06.2008</a:t>
                      </a:r>
                      <a:endParaRPr lang="ru-RU" sz="1600" dirty="0"/>
                    </a:p>
                  </a:txBody>
                  <a:tcPr/>
                </a:tc>
              </a:tr>
              <a:tr h="315635">
                <a:tc>
                  <a:txBody>
                    <a:bodyPr/>
                    <a:lstStyle/>
                    <a:p>
                      <a:r>
                        <a:rPr lang="ru-RU" sz="1600" dirty="0" smtClean="0"/>
                        <a:t>Юр.лицо</a:t>
                      </a:r>
                      <a:endParaRPr lang="ru-RU" sz="1600" dirty="0"/>
                    </a:p>
                  </a:txBody>
                  <a:tcPr/>
                </a:tc>
                <a:tc>
                  <a:txBody>
                    <a:bodyPr/>
                    <a:lstStyle/>
                    <a:p>
                      <a:r>
                        <a:rPr lang="ru-RU" sz="1600" spc="-50" baseline="0" dirty="0" smtClean="0"/>
                        <a:t>НП «Кооперация»</a:t>
                      </a:r>
                      <a:endParaRPr lang="ru-RU" sz="1600" spc="-50" baseline="0" dirty="0"/>
                    </a:p>
                  </a:txBody>
                  <a:tcPr/>
                </a:tc>
              </a:tr>
              <a:tr h="315635">
                <a:tc>
                  <a:txBody>
                    <a:bodyPr/>
                    <a:lstStyle/>
                    <a:p>
                      <a:r>
                        <a:rPr lang="ru-RU" sz="1600" dirty="0" smtClean="0"/>
                        <a:t>Гос.номер</a:t>
                      </a:r>
                      <a:endParaRPr lang="ru-RU" sz="1600" dirty="0"/>
                    </a:p>
                  </a:txBody>
                  <a:tcPr/>
                </a:tc>
                <a:tc>
                  <a:txBody>
                    <a:bodyPr/>
                    <a:lstStyle/>
                    <a:p>
                      <a:r>
                        <a:rPr lang="ru-RU" sz="1600" dirty="0" smtClean="0"/>
                        <a:t>1087799027381</a:t>
                      </a:r>
                      <a:endParaRPr lang="ru-RU" sz="1600" dirty="0"/>
                    </a:p>
                  </a:txBody>
                  <a:tcPr/>
                </a:tc>
              </a:tr>
              <a:tr h="315635">
                <a:tc>
                  <a:txBody>
                    <a:bodyPr/>
                    <a:lstStyle/>
                    <a:p>
                      <a:r>
                        <a:rPr lang="ru-RU" sz="1600" dirty="0" smtClean="0"/>
                        <a:t>Адрес</a:t>
                      </a:r>
                      <a:endParaRPr lang="ru-RU" sz="1600" dirty="0"/>
                    </a:p>
                  </a:txBody>
                  <a:tcPr/>
                </a:tc>
                <a:tc>
                  <a:txBody>
                    <a:bodyPr/>
                    <a:lstStyle/>
                    <a:p>
                      <a:r>
                        <a:rPr lang="ru-RU" sz="1600" dirty="0" smtClean="0"/>
                        <a:t>…</a:t>
                      </a:r>
                      <a:endParaRPr lang="ru-RU" sz="1600" dirty="0"/>
                    </a:p>
                  </a:txBody>
                  <a:tcPr/>
                </a:tc>
              </a:tr>
              <a:tr h="315635">
                <a:tc>
                  <a:txBody>
                    <a:bodyPr/>
                    <a:lstStyle/>
                    <a:p>
                      <a:r>
                        <a:rPr lang="ru-RU" sz="1600" dirty="0" smtClean="0"/>
                        <a:t>…</a:t>
                      </a:r>
                      <a:endParaRPr lang="ru-RU" sz="1600" dirty="0"/>
                    </a:p>
                  </a:txBody>
                  <a:tcPr/>
                </a:tc>
                <a:tc>
                  <a:txBody>
                    <a:bodyPr/>
                    <a:lstStyle/>
                    <a:p>
                      <a:r>
                        <a:rPr lang="ru-RU" sz="1600" dirty="0" smtClean="0"/>
                        <a:t>…</a:t>
                      </a:r>
                      <a:endParaRPr lang="ru-RU" sz="1600" dirty="0"/>
                    </a:p>
                  </a:txBody>
                  <a:tcPr/>
                </a:tc>
              </a:tr>
            </a:tbl>
          </a:graphicData>
        </a:graphic>
      </p:graphicFrame>
      <p:sp>
        <p:nvSpPr>
          <p:cNvPr id="38" name="TextBox 6"/>
          <p:cNvSpPr txBox="1">
            <a:spLocks noChangeArrowheads="1"/>
          </p:cNvSpPr>
          <p:nvPr/>
        </p:nvSpPr>
        <p:spPr bwMode="auto">
          <a:xfrm>
            <a:off x="323528" y="5325133"/>
            <a:ext cx="8568952" cy="480131"/>
          </a:xfrm>
          <a:prstGeom prst="rect">
            <a:avLst/>
          </a:prstGeom>
          <a:noFill/>
          <a:ln w="9525">
            <a:noFill/>
            <a:miter lim="800000"/>
            <a:headEnd/>
            <a:tailEnd/>
          </a:ln>
        </p:spPr>
        <p:txBody>
          <a:bodyPr wrap="square">
            <a:spAutoFit/>
          </a:bodyPr>
          <a:lstStyle/>
          <a:p>
            <a:pPr algn="ctr">
              <a:lnSpc>
                <a:spcPct val="90000"/>
              </a:lnSpc>
            </a:pPr>
            <a:r>
              <a:rPr lang="ru-RU" sz="2800" b="1" dirty="0" smtClean="0"/>
              <a:t>Гарантия качества работ</a:t>
            </a:r>
            <a:endParaRPr lang="ru-RU" sz="2800" b="1" dirty="0"/>
          </a:p>
        </p:txBody>
      </p:sp>
      <p:sp>
        <p:nvSpPr>
          <p:cNvPr id="14" name="Прямоугольник 23"/>
          <p:cNvSpPr>
            <a:spLocks noChangeArrowheads="1"/>
          </p:cNvSpPr>
          <p:nvPr/>
        </p:nvSpPr>
        <p:spPr bwMode="auto">
          <a:xfrm>
            <a:off x="1743648" y="3779167"/>
            <a:ext cx="1440160" cy="153888"/>
          </a:xfrm>
          <a:prstGeom prst="rect">
            <a:avLst/>
          </a:prstGeom>
          <a:solidFill>
            <a:srgbClr val="F68426">
              <a:alpha val="54000"/>
            </a:srgbClr>
          </a:solidFill>
          <a:ln w="9525" cap="flat" cmpd="sng" algn="ctr">
            <a:solidFill>
              <a:schemeClr val="bg1">
                <a:lumMod val="65000"/>
              </a:schemeClr>
            </a:solidFill>
            <a:prstDash val="solid"/>
            <a:round/>
            <a:headEnd type="none" w="med" len="med"/>
            <a:tailEnd type="none" w="med" len="med"/>
          </a:ln>
          <a:effectLst/>
        </p:spPr>
        <p:txBody>
          <a:bodyPr wrap="square" lIns="0" tIns="0" rIns="0" bIns="0">
            <a:spAutoFit/>
          </a:bodyPr>
          <a:lstStyle/>
          <a:p>
            <a:pPr>
              <a:spcBef>
                <a:spcPct val="20000"/>
              </a:spcBef>
              <a:buClr>
                <a:srgbClr val="F0BC00"/>
              </a:buClr>
              <a:buFont typeface="Wingdings 2" pitchFamily="18" charset="2"/>
              <a:buChar char="•"/>
              <a:defRPr/>
            </a:pPr>
            <a:endParaRPr lang="en-US" sz="1000" dirty="0">
              <a:latin typeface="Tahoma" pitchFamily="34"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38"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smtClean="0"/>
              <a:t>Обработка конфиденциальной информации</a:t>
            </a:r>
            <a:endParaRPr lang="ru-RU" dirty="0"/>
          </a:p>
        </p:txBody>
      </p:sp>
      <p:cxnSp>
        <p:nvCxnSpPr>
          <p:cNvPr id="39" name="Прямая соединительная линия 38"/>
          <p:cNvCxnSpPr/>
          <p:nvPr/>
        </p:nvCxnSpPr>
        <p:spPr bwMode="auto">
          <a:xfrm rot="5400000">
            <a:off x="1143918" y="3592191"/>
            <a:ext cx="4214813" cy="0"/>
          </a:xfrm>
          <a:prstGeom prst="line">
            <a:avLst/>
          </a:prstGeom>
          <a:noFill/>
          <a:ln w="22225" cap="flat" cmpd="sng" algn="ctr">
            <a:solidFill>
              <a:schemeClr val="tx1">
                <a:lumMod val="50000"/>
                <a:lumOff val="50000"/>
              </a:schemeClr>
            </a:solidFill>
            <a:prstDash val="dash"/>
            <a:round/>
            <a:headEnd type="none" w="med" len="med"/>
            <a:tailEnd type="none" w="med" len="med"/>
          </a:ln>
          <a:effectLst/>
        </p:spPr>
      </p:cxnSp>
      <p:cxnSp>
        <p:nvCxnSpPr>
          <p:cNvPr id="40" name="Прямая соединительная линия 39"/>
          <p:cNvCxnSpPr/>
          <p:nvPr/>
        </p:nvCxnSpPr>
        <p:spPr bwMode="auto">
          <a:xfrm rot="16200000" flipH="1">
            <a:off x="3394199" y="3556472"/>
            <a:ext cx="4143375" cy="0"/>
          </a:xfrm>
          <a:prstGeom prst="line">
            <a:avLst/>
          </a:prstGeom>
          <a:noFill/>
          <a:ln w="22225" cap="flat" cmpd="sng" algn="ctr">
            <a:solidFill>
              <a:schemeClr val="tx1">
                <a:lumMod val="50000"/>
                <a:lumOff val="50000"/>
              </a:schemeClr>
            </a:solidFill>
            <a:prstDash val="dash"/>
            <a:round/>
            <a:headEnd type="none" w="med" len="med"/>
            <a:tailEnd type="none" w="med" len="med"/>
          </a:ln>
          <a:effectLst/>
        </p:spPr>
      </p:cxnSp>
      <p:graphicFrame>
        <p:nvGraphicFramePr>
          <p:cNvPr id="41" name="Таблица 40"/>
          <p:cNvGraphicFramePr>
            <a:graphicFrameLocks noGrp="1"/>
          </p:cNvGraphicFramePr>
          <p:nvPr/>
        </p:nvGraphicFramePr>
        <p:xfrm>
          <a:off x="179512" y="2842097"/>
          <a:ext cx="2664296" cy="1285884"/>
        </p:xfrm>
        <a:graphic>
          <a:graphicData uri="http://schemas.openxmlformats.org/drawingml/2006/table">
            <a:tbl>
              <a:tblPr firstRow="1" bandRow="1">
                <a:tableStyleId>{5C22544A-7EE6-4342-B048-85BDC9FD1C3A}</a:tableStyleId>
              </a:tblPr>
              <a:tblGrid>
                <a:gridCol w="327510"/>
                <a:gridCol w="1040642"/>
                <a:gridCol w="662411"/>
                <a:gridCol w="633733"/>
              </a:tblGrid>
              <a:tr h="259913">
                <a:tc>
                  <a:txBody>
                    <a:bodyPr/>
                    <a:lstStyle/>
                    <a:p>
                      <a:pPr algn="ctr"/>
                      <a:r>
                        <a:rPr lang="ru-RU" sz="1000" dirty="0" smtClean="0">
                          <a:solidFill>
                            <a:schemeClr val="tx1"/>
                          </a:solidFill>
                        </a:rPr>
                        <a:t>№</a:t>
                      </a:r>
                      <a:endParaRPr lang="ru-RU" sz="1000" dirty="0">
                        <a:solidFill>
                          <a:schemeClr val="tx1"/>
                        </a:solidFill>
                      </a:endParaRPr>
                    </a:p>
                  </a:txBody>
                  <a:tcPr marL="36000" marR="36000">
                    <a:solidFill>
                      <a:schemeClr val="bg1">
                        <a:alpha val="43000"/>
                      </a:schemeClr>
                    </a:solidFill>
                  </a:tcPr>
                </a:tc>
                <a:tc>
                  <a:txBody>
                    <a:bodyPr/>
                    <a:lstStyle/>
                    <a:p>
                      <a:pPr algn="ctr"/>
                      <a:r>
                        <a:rPr lang="ru-RU" sz="1000" dirty="0" smtClean="0">
                          <a:solidFill>
                            <a:schemeClr val="tx1"/>
                          </a:solidFill>
                        </a:rPr>
                        <a:t>Фамилия</a:t>
                      </a:r>
                      <a:endParaRPr lang="ru-RU" sz="1000" dirty="0">
                        <a:solidFill>
                          <a:schemeClr val="tx1"/>
                        </a:solidFill>
                      </a:endParaRPr>
                    </a:p>
                  </a:txBody>
                  <a:tcPr marL="36000" marR="36000">
                    <a:solidFill>
                      <a:schemeClr val="bg1">
                        <a:alpha val="43000"/>
                      </a:schemeClr>
                    </a:solidFill>
                  </a:tcPr>
                </a:tc>
                <a:tc>
                  <a:txBody>
                    <a:bodyPr/>
                    <a:lstStyle/>
                    <a:p>
                      <a:pPr algn="ctr"/>
                      <a:r>
                        <a:rPr lang="ru-RU" sz="1000" dirty="0" smtClean="0">
                          <a:solidFill>
                            <a:schemeClr val="tx1"/>
                          </a:solidFill>
                        </a:rPr>
                        <a:t>Имя</a:t>
                      </a:r>
                      <a:endParaRPr lang="ru-RU" sz="1000" dirty="0">
                        <a:solidFill>
                          <a:schemeClr val="tx1"/>
                        </a:solidFill>
                      </a:endParaRPr>
                    </a:p>
                  </a:txBody>
                  <a:tcPr marL="36000" marR="36000">
                    <a:solidFill>
                      <a:schemeClr val="bg1">
                        <a:alpha val="43000"/>
                      </a:schemeClr>
                    </a:solidFill>
                  </a:tcPr>
                </a:tc>
                <a:tc>
                  <a:txBody>
                    <a:bodyPr/>
                    <a:lstStyle/>
                    <a:p>
                      <a:pPr algn="ctr"/>
                      <a:r>
                        <a:rPr lang="ru-RU" sz="1000" dirty="0" smtClean="0">
                          <a:solidFill>
                            <a:schemeClr val="tx1"/>
                          </a:solidFill>
                        </a:rPr>
                        <a:t>Г.р.</a:t>
                      </a:r>
                      <a:endParaRPr lang="ru-RU" sz="1000" dirty="0">
                        <a:solidFill>
                          <a:schemeClr val="tx1"/>
                        </a:solidFill>
                      </a:endParaRPr>
                    </a:p>
                  </a:txBody>
                  <a:tcPr marL="36000" marR="36000">
                    <a:solidFill>
                      <a:schemeClr val="bg1">
                        <a:alpha val="43000"/>
                      </a:schemeClr>
                    </a:solidFill>
                  </a:tcPr>
                </a:tc>
              </a:tr>
              <a:tr h="324891">
                <a:tc>
                  <a:txBody>
                    <a:bodyPr/>
                    <a:lstStyle/>
                    <a:p>
                      <a:pPr algn="ctr"/>
                      <a:r>
                        <a:rPr lang="ru-RU" sz="1100" b="0" i="1" dirty="0" smtClean="0">
                          <a:latin typeface="Impact" pitchFamily="34" charset="0"/>
                        </a:rPr>
                        <a:t>1</a:t>
                      </a:r>
                      <a:endParaRPr lang="ru-RU" sz="1100" b="0" i="1" dirty="0">
                        <a:latin typeface="Impact" pitchFamily="34" charset="0"/>
                      </a:endParaRPr>
                    </a:p>
                  </a:txBody>
                  <a:tcPr marL="36000" marR="36000">
                    <a:solidFill>
                      <a:schemeClr val="bg1">
                        <a:alpha val="43000"/>
                      </a:schemeClr>
                    </a:solidFill>
                  </a:tcPr>
                </a:tc>
                <a:tc>
                  <a:txBody>
                    <a:bodyPr/>
                    <a:lstStyle/>
                    <a:p>
                      <a:r>
                        <a:rPr lang="ru-RU" sz="1400" b="0" i="1" dirty="0" smtClean="0">
                          <a:latin typeface="Impact" pitchFamily="34" charset="0"/>
                        </a:rPr>
                        <a:t>Иванов</a:t>
                      </a:r>
                      <a:endParaRPr lang="ru-RU" sz="1400" b="0" i="1" dirty="0">
                        <a:latin typeface="Impact" pitchFamily="34" charset="0"/>
                      </a:endParaRPr>
                    </a:p>
                  </a:txBody>
                  <a:tcPr marL="36000" marR="36000">
                    <a:solidFill>
                      <a:schemeClr val="bg1">
                        <a:alpha val="43000"/>
                      </a:schemeClr>
                    </a:solidFill>
                  </a:tcPr>
                </a:tc>
                <a:tc>
                  <a:txBody>
                    <a:bodyPr/>
                    <a:lstStyle/>
                    <a:p>
                      <a:r>
                        <a:rPr lang="ru-RU" sz="1400" b="0" i="1" dirty="0" smtClean="0">
                          <a:latin typeface="Impact" pitchFamily="34" charset="0"/>
                        </a:rPr>
                        <a:t>Иван</a:t>
                      </a:r>
                      <a:endParaRPr lang="ru-RU" sz="1400" b="0" i="1" dirty="0">
                        <a:latin typeface="Impact" pitchFamily="34" charset="0"/>
                      </a:endParaRPr>
                    </a:p>
                  </a:txBody>
                  <a:tcPr marL="36000" marR="36000">
                    <a:solidFill>
                      <a:schemeClr val="bg1">
                        <a:alpha val="43000"/>
                      </a:schemeClr>
                    </a:solidFill>
                  </a:tcPr>
                </a:tc>
                <a:tc>
                  <a:txBody>
                    <a:bodyPr/>
                    <a:lstStyle/>
                    <a:p>
                      <a:pPr algn="ctr"/>
                      <a:r>
                        <a:rPr lang="ru-RU" sz="1400" b="0" i="1" dirty="0" smtClean="0">
                          <a:latin typeface="Impact" pitchFamily="34" charset="0"/>
                        </a:rPr>
                        <a:t>1964</a:t>
                      </a:r>
                      <a:endParaRPr lang="ru-RU" sz="1400" b="0" i="1" dirty="0">
                        <a:latin typeface="Impact" pitchFamily="34" charset="0"/>
                      </a:endParaRPr>
                    </a:p>
                  </a:txBody>
                  <a:tcPr marL="36000" marR="36000">
                    <a:solidFill>
                      <a:schemeClr val="bg1">
                        <a:alpha val="43000"/>
                      </a:schemeClr>
                    </a:solidFill>
                  </a:tcPr>
                </a:tc>
              </a:tr>
              <a:tr h="324891">
                <a:tc>
                  <a:txBody>
                    <a:bodyPr/>
                    <a:lstStyle/>
                    <a:p>
                      <a:pPr algn="ctr"/>
                      <a:r>
                        <a:rPr lang="ru-RU" sz="1100" b="0" i="1" dirty="0" smtClean="0">
                          <a:latin typeface="Impact" pitchFamily="34" charset="0"/>
                        </a:rPr>
                        <a:t>2</a:t>
                      </a:r>
                      <a:endParaRPr lang="ru-RU" sz="1100" b="0" i="1" dirty="0">
                        <a:latin typeface="Impact" pitchFamily="34" charset="0"/>
                      </a:endParaRPr>
                    </a:p>
                  </a:txBody>
                  <a:tcPr marL="36000" marR="36000">
                    <a:solidFill>
                      <a:schemeClr val="bg1">
                        <a:alpha val="43000"/>
                      </a:schemeClr>
                    </a:solidFill>
                  </a:tcPr>
                </a:tc>
                <a:tc>
                  <a:txBody>
                    <a:bodyPr/>
                    <a:lstStyle/>
                    <a:p>
                      <a:r>
                        <a:rPr lang="ru-RU" sz="1400" b="0" i="1" dirty="0" smtClean="0">
                          <a:latin typeface="Impact" pitchFamily="34" charset="0"/>
                        </a:rPr>
                        <a:t>Петров</a:t>
                      </a:r>
                      <a:endParaRPr lang="ru-RU" sz="1400" b="0" i="1" dirty="0">
                        <a:latin typeface="Impact" pitchFamily="34" charset="0"/>
                      </a:endParaRPr>
                    </a:p>
                  </a:txBody>
                  <a:tcPr marL="36000" marR="36000">
                    <a:solidFill>
                      <a:schemeClr val="bg1">
                        <a:alpha val="43000"/>
                      </a:schemeClr>
                    </a:solidFill>
                  </a:tcPr>
                </a:tc>
                <a:tc>
                  <a:txBody>
                    <a:bodyPr/>
                    <a:lstStyle/>
                    <a:p>
                      <a:r>
                        <a:rPr lang="ru-RU" sz="1400" b="0" i="1" dirty="0" smtClean="0">
                          <a:latin typeface="Impact" pitchFamily="34" charset="0"/>
                        </a:rPr>
                        <a:t>Петр</a:t>
                      </a:r>
                      <a:endParaRPr lang="ru-RU" sz="1400" b="0" i="1" dirty="0">
                        <a:latin typeface="Impact" pitchFamily="34" charset="0"/>
                      </a:endParaRPr>
                    </a:p>
                  </a:txBody>
                  <a:tcPr marL="36000" marR="36000">
                    <a:solidFill>
                      <a:schemeClr val="bg1">
                        <a:alpha val="43000"/>
                      </a:schemeClr>
                    </a:solidFill>
                  </a:tcPr>
                </a:tc>
                <a:tc>
                  <a:txBody>
                    <a:bodyPr/>
                    <a:lstStyle/>
                    <a:p>
                      <a:pPr algn="ctr"/>
                      <a:r>
                        <a:rPr lang="ru-RU" sz="1400" b="0" i="1" kern="1200" dirty="0" smtClean="0">
                          <a:solidFill>
                            <a:schemeClr val="dk1"/>
                          </a:solidFill>
                          <a:latin typeface="Impact" pitchFamily="34" charset="0"/>
                          <a:ea typeface="+mn-ea"/>
                          <a:cs typeface="+mn-cs"/>
                        </a:rPr>
                        <a:t>1972</a:t>
                      </a:r>
                      <a:endParaRPr lang="ru-RU" sz="1400" b="0" i="1" kern="1200" dirty="0">
                        <a:solidFill>
                          <a:schemeClr val="dk1"/>
                        </a:solidFill>
                        <a:latin typeface="Impact" pitchFamily="34" charset="0"/>
                        <a:ea typeface="+mn-ea"/>
                        <a:cs typeface="+mn-cs"/>
                      </a:endParaRPr>
                    </a:p>
                  </a:txBody>
                  <a:tcPr marL="36000" marR="36000">
                    <a:solidFill>
                      <a:schemeClr val="bg1">
                        <a:alpha val="43000"/>
                      </a:schemeClr>
                    </a:solidFill>
                  </a:tcPr>
                </a:tc>
              </a:tr>
              <a:tr h="376189">
                <a:tc>
                  <a:txBody>
                    <a:bodyPr/>
                    <a:lstStyle/>
                    <a:p>
                      <a:pPr algn="ctr"/>
                      <a:r>
                        <a:rPr lang="ru-RU" sz="1100" b="0" i="1" dirty="0" smtClean="0">
                          <a:latin typeface="Impact" pitchFamily="34" charset="0"/>
                        </a:rPr>
                        <a:t>3</a:t>
                      </a:r>
                      <a:endParaRPr lang="ru-RU" sz="1100" b="0" i="1" dirty="0">
                        <a:latin typeface="Impact" pitchFamily="34" charset="0"/>
                      </a:endParaRPr>
                    </a:p>
                  </a:txBody>
                  <a:tcPr marL="36000" marR="36000">
                    <a:solidFill>
                      <a:schemeClr val="bg1">
                        <a:alpha val="43000"/>
                      </a:schemeClr>
                    </a:solidFill>
                  </a:tcPr>
                </a:tc>
                <a:tc>
                  <a:txBody>
                    <a:bodyPr/>
                    <a:lstStyle/>
                    <a:p>
                      <a:r>
                        <a:rPr lang="ru-RU" sz="1400" b="0" i="1" dirty="0" smtClean="0">
                          <a:latin typeface="Impact" pitchFamily="34" charset="0"/>
                        </a:rPr>
                        <a:t>Кузнецов</a:t>
                      </a:r>
                      <a:endParaRPr lang="ru-RU" sz="1400" b="0" i="1" dirty="0">
                        <a:latin typeface="Impact" pitchFamily="34" charset="0"/>
                      </a:endParaRPr>
                    </a:p>
                  </a:txBody>
                  <a:tcPr marL="36000" marR="36000">
                    <a:solidFill>
                      <a:schemeClr val="bg1">
                        <a:alpha val="43000"/>
                      </a:schemeClr>
                    </a:solidFill>
                  </a:tcPr>
                </a:tc>
                <a:tc>
                  <a:txBody>
                    <a:bodyPr/>
                    <a:lstStyle/>
                    <a:p>
                      <a:r>
                        <a:rPr lang="ru-RU" sz="1400" b="0" i="1" dirty="0" smtClean="0">
                          <a:latin typeface="Impact" pitchFamily="34" charset="0"/>
                        </a:rPr>
                        <a:t>Сергей</a:t>
                      </a:r>
                      <a:endParaRPr lang="ru-RU" sz="1400" b="0" i="1" dirty="0">
                        <a:latin typeface="Impact" pitchFamily="34" charset="0"/>
                      </a:endParaRPr>
                    </a:p>
                  </a:txBody>
                  <a:tcPr marL="36000" marR="36000">
                    <a:solidFill>
                      <a:schemeClr val="bg1">
                        <a:alpha val="43000"/>
                      </a:schemeClr>
                    </a:solidFill>
                  </a:tcPr>
                </a:tc>
                <a:tc>
                  <a:txBody>
                    <a:bodyPr/>
                    <a:lstStyle/>
                    <a:p>
                      <a:pPr algn="ctr"/>
                      <a:r>
                        <a:rPr lang="ru-RU" sz="1400" b="0" i="1" kern="1200" dirty="0" smtClean="0">
                          <a:solidFill>
                            <a:schemeClr val="dk1"/>
                          </a:solidFill>
                          <a:latin typeface="Impact" pitchFamily="34" charset="0"/>
                          <a:ea typeface="+mn-ea"/>
                          <a:cs typeface="+mn-cs"/>
                        </a:rPr>
                        <a:t>1988</a:t>
                      </a:r>
                      <a:endParaRPr lang="ru-RU" sz="1400" b="0" i="1" kern="1200" dirty="0">
                        <a:solidFill>
                          <a:schemeClr val="dk1"/>
                        </a:solidFill>
                        <a:latin typeface="Impact" pitchFamily="34" charset="0"/>
                        <a:ea typeface="+mn-ea"/>
                        <a:cs typeface="+mn-cs"/>
                      </a:endParaRPr>
                    </a:p>
                  </a:txBody>
                  <a:tcPr marL="36000" marR="36000">
                    <a:solidFill>
                      <a:schemeClr val="bg1">
                        <a:alpha val="43000"/>
                      </a:schemeClr>
                    </a:solidFill>
                  </a:tcPr>
                </a:tc>
              </a:tr>
            </a:tbl>
          </a:graphicData>
        </a:graphic>
      </p:graphicFrame>
      <p:graphicFrame>
        <p:nvGraphicFramePr>
          <p:cNvPr id="42" name="Таблица 41"/>
          <p:cNvGraphicFramePr>
            <a:graphicFrameLocks noGrp="1"/>
          </p:cNvGraphicFramePr>
          <p:nvPr/>
        </p:nvGraphicFramePr>
        <p:xfrm>
          <a:off x="3608512" y="1556222"/>
          <a:ext cx="1071570" cy="1285884"/>
        </p:xfrm>
        <a:graphic>
          <a:graphicData uri="http://schemas.openxmlformats.org/drawingml/2006/table">
            <a:tbl>
              <a:tblPr firstRow="1" bandRow="1">
                <a:tableStyleId>{5C22544A-7EE6-4342-B048-85BDC9FD1C3A}</a:tableStyleId>
              </a:tblPr>
              <a:tblGrid>
                <a:gridCol w="1071570"/>
              </a:tblGrid>
              <a:tr h="259913">
                <a:tc>
                  <a:txBody>
                    <a:bodyPr/>
                    <a:lstStyle/>
                    <a:p>
                      <a:pPr algn="ctr"/>
                      <a:r>
                        <a:rPr lang="ru-RU" sz="1000" dirty="0" smtClean="0"/>
                        <a:t>Оператор 1</a:t>
                      </a:r>
                      <a:endParaRPr lang="ru-RU" sz="1000" dirty="0"/>
                    </a:p>
                  </a:txBody>
                  <a:tcPr>
                    <a:solidFill>
                      <a:schemeClr val="tx2">
                        <a:lumMod val="25000"/>
                        <a:lumOff val="75000"/>
                      </a:schemeClr>
                    </a:solidFill>
                  </a:tcPr>
                </a:tc>
              </a:tr>
              <a:tr h="324891">
                <a:tc>
                  <a:txBody>
                    <a:bodyPr/>
                    <a:lstStyle/>
                    <a:p>
                      <a:r>
                        <a:rPr lang="ru-RU" sz="1400" dirty="0" smtClean="0"/>
                        <a:t>Иванов</a:t>
                      </a:r>
                      <a:endParaRPr lang="ru-RU" sz="1400" dirty="0"/>
                    </a:p>
                  </a:txBody>
                  <a:tcPr>
                    <a:solidFill>
                      <a:schemeClr val="tx2">
                        <a:lumMod val="25000"/>
                        <a:lumOff val="75000"/>
                      </a:schemeClr>
                    </a:solidFill>
                  </a:tcPr>
                </a:tc>
              </a:tr>
              <a:tr h="324891">
                <a:tc>
                  <a:txBody>
                    <a:bodyPr/>
                    <a:lstStyle/>
                    <a:p>
                      <a:r>
                        <a:rPr lang="ru-RU" sz="1400" dirty="0" smtClean="0"/>
                        <a:t>Петров</a:t>
                      </a:r>
                      <a:endParaRPr lang="ru-RU" sz="1400" dirty="0"/>
                    </a:p>
                  </a:txBody>
                  <a:tcPr>
                    <a:solidFill>
                      <a:schemeClr val="tx2">
                        <a:lumMod val="25000"/>
                        <a:lumOff val="75000"/>
                      </a:schemeClr>
                    </a:solidFill>
                  </a:tcPr>
                </a:tc>
              </a:tr>
              <a:tr h="376189">
                <a:tc>
                  <a:txBody>
                    <a:bodyPr/>
                    <a:lstStyle/>
                    <a:p>
                      <a:r>
                        <a:rPr lang="ru-RU" sz="1400" dirty="0" smtClean="0"/>
                        <a:t>Кузнецов</a:t>
                      </a:r>
                      <a:endParaRPr lang="ru-RU" sz="1400" dirty="0"/>
                    </a:p>
                  </a:txBody>
                  <a:tcPr>
                    <a:solidFill>
                      <a:schemeClr val="tx2">
                        <a:lumMod val="25000"/>
                        <a:lumOff val="75000"/>
                      </a:schemeClr>
                    </a:solidFill>
                  </a:tcPr>
                </a:tc>
              </a:tr>
            </a:tbl>
          </a:graphicData>
        </a:graphic>
      </p:graphicFrame>
      <p:graphicFrame>
        <p:nvGraphicFramePr>
          <p:cNvPr id="43" name="Таблица 42"/>
          <p:cNvGraphicFramePr>
            <a:graphicFrameLocks noGrp="1"/>
          </p:cNvGraphicFramePr>
          <p:nvPr/>
        </p:nvGraphicFramePr>
        <p:xfrm>
          <a:off x="3608512" y="4556597"/>
          <a:ext cx="1071570" cy="1285884"/>
        </p:xfrm>
        <a:graphic>
          <a:graphicData uri="http://schemas.openxmlformats.org/drawingml/2006/table">
            <a:tbl>
              <a:tblPr firstRow="1" bandRow="1">
                <a:tableStyleId>{5C22544A-7EE6-4342-B048-85BDC9FD1C3A}</a:tableStyleId>
              </a:tblPr>
              <a:tblGrid>
                <a:gridCol w="1071570"/>
              </a:tblGrid>
              <a:tr h="259913">
                <a:tc>
                  <a:txBody>
                    <a:bodyPr/>
                    <a:lstStyle/>
                    <a:p>
                      <a:pPr algn="ctr"/>
                      <a:r>
                        <a:rPr lang="ru-RU" sz="1000" dirty="0" smtClean="0"/>
                        <a:t>Оператор 3</a:t>
                      </a:r>
                      <a:endParaRPr lang="ru-RU" sz="1000" dirty="0"/>
                    </a:p>
                  </a:txBody>
                  <a:tcPr>
                    <a:solidFill>
                      <a:schemeClr val="tx2">
                        <a:lumMod val="25000"/>
                        <a:lumOff val="75000"/>
                      </a:schemeClr>
                    </a:solidFill>
                  </a:tcPr>
                </a:tc>
              </a:tr>
              <a:tr h="324891">
                <a:tc>
                  <a:txBody>
                    <a:bodyPr/>
                    <a:lstStyle/>
                    <a:p>
                      <a:r>
                        <a:rPr lang="ru-RU" sz="1400" dirty="0" smtClean="0"/>
                        <a:t>Иван</a:t>
                      </a:r>
                      <a:endParaRPr lang="ru-RU" sz="1400" dirty="0"/>
                    </a:p>
                  </a:txBody>
                  <a:tcPr>
                    <a:solidFill>
                      <a:schemeClr val="tx2">
                        <a:lumMod val="25000"/>
                        <a:lumOff val="75000"/>
                      </a:schemeClr>
                    </a:solidFill>
                  </a:tcPr>
                </a:tc>
              </a:tr>
              <a:tr h="324891">
                <a:tc>
                  <a:txBody>
                    <a:bodyPr/>
                    <a:lstStyle/>
                    <a:p>
                      <a:r>
                        <a:rPr lang="ru-RU" sz="1400" dirty="0" smtClean="0"/>
                        <a:t>Петр</a:t>
                      </a:r>
                      <a:endParaRPr lang="ru-RU" sz="1400" dirty="0"/>
                    </a:p>
                  </a:txBody>
                  <a:tcPr>
                    <a:solidFill>
                      <a:schemeClr val="tx2">
                        <a:lumMod val="25000"/>
                        <a:lumOff val="75000"/>
                      </a:schemeClr>
                    </a:solidFill>
                  </a:tcPr>
                </a:tc>
              </a:tr>
              <a:tr h="376189">
                <a:tc>
                  <a:txBody>
                    <a:bodyPr/>
                    <a:lstStyle/>
                    <a:p>
                      <a:r>
                        <a:rPr lang="ru-RU" sz="1400" dirty="0" smtClean="0"/>
                        <a:t>Сергей</a:t>
                      </a:r>
                      <a:endParaRPr lang="ru-RU" sz="1400" dirty="0"/>
                    </a:p>
                  </a:txBody>
                  <a:tcPr>
                    <a:solidFill>
                      <a:schemeClr val="tx2">
                        <a:lumMod val="25000"/>
                        <a:lumOff val="75000"/>
                      </a:schemeClr>
                    </a:solidFill>
                  </a:tcPr>
                </a:tc>
              </a:tr>
            </a:tbl>
          </a:graphicData>
        </a:graphic>
      </p:graphicFrame>
      <p:graphicFrame>
        <p:nvGraphicFramePr>
          <p:cNvPr id="44" name="Таблица 43"/>
          <p:cNvGraphicFramePr>
            <a:graphicFrameLocks noGrp="1"/>
          </p:cNvGraphicFramePr>
          <p:nvPr/>
        </p:nvGraphicFramePr>
        <p:xfrm>
          <a:off x="3608512" y="3056409"/>
          <a:ext cx="1071570" cy="1285884"/>
        </p:xfrm>
        <a:graphic>
          <a:graphicData uri="http://schemas.openxmlformats.org/drawingml/2006/table">
            <a:tbl>
              <a:tblPr firstRow="1" bandRow="1">
                <a:tableStyleId>{5C22544A-7EE6-4342-B048-85BDC9FD1C3A}</a:tableStyleId>
              </a:tblPr>
              <a:tblGrid>
                <a:gridCol w="1071570"/>
              </a:tblGrid>
              <a:tr h="259913">
                <a:tc>
                  <a:txBody>
                    <a:bodyPr/>
                    <a:lstStyle/>
                    <a:p>
                      <a:pPr algn="ctr"/>
                      <a:r>
                        <a:rPr lang="ru-RU" sz="1000" dirty="0" smtClean="0"/>
                        <a:t>Оператор 2</a:t>
                      </a:r>
                      <a:endParaRPr lang="ru-RU" sz="1000" dirty="0"/>
                    </a:p>
                  </a:txBody>
                  <a:tcPr>
                    <a:solidFill>
                      <a:schemeClr val="tx2">
                        <a:lumMod val="25000"/>
                        <a:lumOff val="75000"/>
                      </a:schemeClr>
                    </a:solidFill>
                  </a:tcPr>
                </a:tc>
              </a:tr>
              <a:tr h="324891">
                <a:tc>
                  <a:txBody>
                    <a:bodyPr/>
                    <a:lstStyle/>
                    <a:p>
                      <a:r>
                        <a:rPr lang="ru-RU" sz="1400" dirty="0" smtClean="0"/>
                        <a:t>1964</a:t>
                      </a:r>
                      <a:endParaRPr lang="ru-RU" sz="1400" dirty="0"/>
                    </a:p>
                  </a:txBody>
                  <a:tcPr>
                    <a:solidFill>
                      <a:schemeClr val="tx2">
                        <a:lumMod val="25000"/>
                        <a:lumOff val="75000"/>
                      </a:schemeClr>
                    </a:solidFill>
                  </a:tcPr>
                </a:tc>
              </a:tr>
              <a:tr h="324891">
                <a:tc>
                  <a:txBody>
                    <a:bodyPr/>
                    <a:lstStyle/>
                    <a:p>
                      <a:r>
                        <a:rPr lang="ru-RU" sz="1400" dirty="0" smtClean="0"/>
                        <a:t>1972</a:t>
                      </a:r>
                      <a:endParaRPr lang="ru-RU" sz="1400" dirty="0"/>
                    </a:p>
                  </a:txBody>
                  <a:tcPr>
                    <a:solidFill>
                      <a:schemeClr val="tx2">
                        <a:lumMod val="25000"/>
                        <a:lumOff val="75000"/>
                      </a:schemeClr>
                    </a:solidFill>
                  </a:tcPr>
                </a:tc>
              </a:tr>
              <a:tr h="376189">
                <a:tc>
                  <a:txBody>
                    <a:bodyPr/>
                    <a:lstStyle/>
                    <a:p>
                      <a:r>
                        <a:rPr lang="ru-RU" sz="1400" dirty="0" smtClean="0"/>
                        <a:t>1988</a:t>
                      </a:r>
                      <a:endParaRPr lang="ru-RU" sz="1400" dirty="0"/>
                    </a:p>
                  </a:txBody>
                  <a:tcPr>
                    <a:solidFill>
                      <a:schemeClr val="tx2">
                        <a:lumMod val="25000"/>
                        <a:lumOff val="75000"/>
                      </a:schemeClr>
                    </a:solidFill>
                  </a:tcPr>
                </a:tc>
              </a:tr>
            </a:tbl>
          </a:graphicData>
        </a:graphic>
      </p:graphicFrame>
      <p:graphicFrame>
        <p:nvGraphicFramePr>
          <p:cNvPr id="45" name="Таблица 44"/>
          <p:cNvGraphicFramePr>
            <a:graphicFrameLocks noGrp="1"/>
          </p:cNvGraphicFramePr>
          <p:nvPr/>
        </p:nvGraphicFramePr>
        <p:xfrm>
          <a:off x="5976789" y="3097671"/>
          <a:ext cx="2962598" cy="1195425"/>
        </p:xfrm>
        <a:graphic>
          <a:graphicData uri="http://schemas.openxmlformats.org/drawingml/2006/table">
            <a:tbl>
              <a:tblPr firstRow="1" bandRow="1">
                <a:tableStyleId>{D7AC3CCA-C797-4891-BE02-D94E43425B78}</a:tableStyleId>
              </a:tblPr>
              <a:tblGrid>
                <a:gridCol w="269300"/>
                <a:gridCol w="1037113"/>
                <a:gridCol w="792088"/>
                <a:gridCol w="864097"/>
              </a:tblGrid>
              <a:tr h="236281">
                <a:tc>
                  <a:txBody>
                    <a:bodyPr/>
                    <a:lstStyle/>
                    <a:p>
                      <a:pPr algn="ctr"/>
                      <a:r>
                        <a:rPr lang="ru-RU" sz="1000" dirty="0" smtClean="0"/>
                        <a:t>№</a:t>
                      </a:r>
                      <a:endParaRPr lang="ru-RU" sz="1000" dirty="0"/>
                    </a:p>
                  </a:txBody>
                  <a:tcPr/>
                </a:tc>
                <a:tc>
                  <a:txBody>
                    <a:bodyPr/>
                    <a:lstStyle/>
                    <a:p>
                      <a:pPr algn="ctr"/>
                      <a:r>
                        <a:rPr lang="ru-RU" sz="1000" dirty="0" smtClean="0"/>
                        <a:t>Фамилия</a:t>
                      </a:r>
                      <a:endParaRPr lang="ru-RU" sz="1000" dirty="0"/>
                    </a:p>
                  </a:txBody>
                  <a:tcPr/>
                </a:tc>
                <a:tc>
                  <a:txBody>
                    <a:bodyPr/>
                    <a:lstStyle/>
                    <a:p>
                      <a:pPr algn="ctr"/>
                      <a:r>
                        <a:rPr lang="ru-RU" sz="1000" dirty="0" smtClean="0"/>
                        <a:t>Имя</a:t>
                      </a:r>
                      <a:endParaRPr lang="ru-RU" sz="1000" dirty="0"/>
                    </a:p>
                  </a:txBody>
                  <a:tcPr/>
                </a:tc>
                <a:tc>
                  <a:txBody>
                    <a:bodyPr/>
                    <a:lstStyle/>
                    <a:p>
                      <a:pPr algn="ctr"/>
                      <a:r>
                        <a:rPr lang="ru-RU" sz="1000" dirty="0" smtClean="0"/>
                        <a:t>Г.р.</a:t>
                      </a:r>
                      <a:endParaRPr lang="ru-RU" sz="1000" dirty="0"/>
                    </a:p>
                  </a:txBody>
                  <a:tcPr/>
                </a:tc>
              </a:tr>
              <a:tr h="295352">
                <a:tc>
                  <a:txBody>
                    <a:bodyPr/>
                    <a:lstStyle/>
                    <a:p>
                      <a:pPr algn="ctr"/>
                      <a:r>
                        <a:rPr lang="ru-RU" sz="1100" dirty="0" smtClean="0"/>
                        <a:t>1</a:t>
                      </a:r>
                      <a:endParaRPr lang="ru-RU" sz="1100" dirty="0"/>
                    </a:p>
                  </a:txBody>
                  <a:tcPr/>
                </a:tc>
                <a:tc>
                  <a:txBody>
                    <a:bodyPr/>
                    <a:lstStyle/>
                    <a:p>
                      <a:r>
                        <a:rPr lang="ru-RU" sz="1400" dirty="0" smtClean="0"/>
                        <a:t>Иванов</a:t>
                      </a:r>
                      <a:endParaRPr lang="ru-RU" sz="1400" dirty="0"/>
                    </a:p>
                  </a:txBody>
                  <a:tcPr/>
                </a:tc>
                <a:tc>
                  <a:txBody>
                    <a:bodyPr/>
                    <a:lstStyle/>
                    <a:p>
                      <a:r>
                        <a:rPr lang="ru-RU" sz="1400" dirty="0" smtClean="0"/>
                        <a:t>Иван</a:t>
                      </a:r>
                      <a:endParaRPr lang="ru-RU" sz="1400" dirty="0"/>
                    </a:p>
                  </a:txBody>
                  <a:tcPr/>
                </a:tc>
                <a:tc>
                  <a:txBody>
                    <a:bodyPr/>
                    <a:lstStyle/>
                    <a:p>
                      <a:r>
                        <a:rPr lang="ru-RU" sz="1400" dirty="0" smtClean="0"/>
                        <a:t>1964</a:t>
                      </a:r>
                      <a:endParaRPr lang="ru-RU" sz="1400" dirty="0"/>
                    </a:p>
                  </a:txBody>
                  <a:tcPr/>
                </a:tc>
              </a:tr>
              <a:tr h="295352">
                <a:tc>
                  <a:txBody>
                    <a:bodyPr/>
                    <a:lstStyle/>
                    <a:p>
                      <a:pPr algn="ctr"/>
                      <a:r>
                        <a:rPr lang="ru-RU" sz="1100" dirty="0" smtClean="0"/>
                        <a:t>2</a:t>
                      </a:r>
                      <a:endParaRPr lang="ru-RU" sz="1100" dirty="0"/>
                    </a:p>
                  </a:txBody>
                  <a:tcPr/>
                </a:tc>
                <a:tc>
                  <a:txBody>
                    <a:bodyPr/>
                    <a:lstStyle/>
                    <a:p>
                      <a:r>
                        <a:rPr lang="ru-RU" sz="1400" dirty="0" smtClean="0"/>
                        <a:t>Петров</a:t>
                      </a:r>
                      <a:endParaRPr lang="ru-RU" sz="1400" dirty="0"/>
                    </a:p>
                  </a:txBody>
                  <a:tcPr/>
                </a:tc>
                <a:tc>
                  <a:txBody>
                    <a:bodyPr/>
                    <a:lstStyle/>
                    <a:p>
                      <a:r>
                        <a:rPr lang="ru-RU" sz="1400" dirty="0" smtClean="0"/>
                        <a:t>Петр</a:t>
                      </a:r>
                      <a:endParaRPr lang="ru-RU" sz="1400" dirty="0"/>
                    </a:p>
                  </a:txBody>
                  <a:tcPr/>
                </a:tc>
                <a:tc>
                  <a:txBody>
                    <a:bodyPr/>
                    <a:lstStyle/>
                    <a:p>
                      <a:r>
                        <a:rPr lang="ru-RU" sz="1400" dirty="0" smtClean="0"/>
                        <a:t>1972</a:t>
                      </a:r>
                      <a:endParaRPr lang="ru-RU" sz="1400" dirty="0"/>
                    </a:p>
                  </a:txBody>
                  <a:tcPr/>
                </a:tc>
              </a:tr>
              <a:tr h="341985">
                <a:tc>
                  <a:txBody>
                    <a:bodyPr/>
                    <a:lstStyle/>
                    <a:p>
                      <a:pPr algn="ctr"/>
                      <a:r>
                        <a:rPr lang="ru-RU" sz="1100" dirty="0" smtClean="0"/>
                        <a:t>3</a:t>
                      </a:r>
                      <a:endParaRPr lang="ru-RU" sz="1100" dirty="0"/>
                    </a:p>
                  </a:txBody>
                  <a:tcPr/>
                </a:tc>
                <a:tc>
                  <a:txBody>
                    <a:bodyPr/>
                    <a:lstStyle/>
                    <a:p>
                      <a:r>
                        <a:rPr lang="ru-RU" sz="1400" dirty="0" smtClean="0"/>
                        <a:t>Кузнецов</a:t>
                      </a:r>
                      <a:endParaRPr lang="ru-RU" sz="1400" dirty="0"/>
                    </a:p>
                  </a:txBody>
                  <a:tcPr/>
                </a:tc>
                <a:tc>
                  <a:txBody>
                    <a:bodyPr/>
                    <a:lstStyle/>
                    <a:p>
                      <a:r>
                        <a:rPr lang="ru-RU" sz="1400" dirty="0" smtClean="0"/>
                        <a:t>Сергей</a:t>
                      </a:r>
                      <a:endParaRPr lang="ru-RU" sz="1400" dirty="0"/>
                    </a:p>
                  </a:txBody>
                  <a:tcPr/>
                </a:tc>
                <a:tc>
                  <a:txBody>
                    <a:bodyPr/>
                    <a:lstStyle/>
                    <a:p>
                      <a:r>
                        <a:rPr lang="ru-RU" sz="1400" dirty="0" smtClean="0"/>
                        <a:t>1988</a:t>
                      </a:r>
                      <a:endParaRPr lang="ru-RU" sz="1400" dirty="0"/>
                    </a:p>
                  </a:txBody>
                  <a:tcPr/>
                </a:tc>
              </a:tr>
            </a:tbl>
          </a:graphicData>
        </a:graphic>
      </p:graphicFrame>
      <p:pic>
        <p:nvPicPr>
          <p:cNvPr id="46" name="Рисунок 2" descr="image002"/>
          <p:cNvPicPr>
            <a:picLocks noChangeAspect="1" noChangeArrowheads="1"/>
          </p:cNvPicPr>
          <p:nvPr/>
        </p:nvPicPr>
        <p:blipFill>
          <a:blip r:embed="rId3" cstate="print"/>
          <a:srcRect/>
          <a:stretch>
            <a:fillRect/>
          </a:stretch>
        </p:blipFill>
        <p:spPr bwMode="auto">
          <a:xfrm>
            <a:off x="1331640" y="1772816"/>
            <a:ext cx="642938" cy="833438"/>
          </a:xfrm>
          <a:prstGeom prst="rect">
            <a:avLst/>
          </a:prstGeom>
          <a:noFill/>
          <a:ln w="9525">
            <a:noFill/>
            <a:miter lim="800000"/>
            <a:headEnd/>
            <a:tailEnd/>
          </a:ln>
          <a:effectLst>
            <a:glow rad="101600">
              <a:schemeClr val="bg1">
                <a:alpha val="60000"/>
              </a:schemeClr>
            </a:glow>
            <a:innerShdw blurRad="114300">
              <a:prstClr val="black"/>
            </a:innerShdw>
          </a:effectLst>
        </p:spPr>
      </p:pic>
      <p:pic>
        <p:nvPicPr>
          <p:cNvPr id="47" name="Рисунок 2" descr="image002"/>
          <p:cNvPicPr>
            <a:picLocks noChangeAspect="1" noChangeArrowheads="1"/>
          </p:cNvPicPr>
          <p:nvPr/>
        </p:nvPicPr>
        <p:blipFill>
          <a:blip r:embed="rId3" cstate="print"/>
          <a:srcRect/>
          <a:stretch>
            <a:fillRect/>
          </a:stretch>
        </p:blipFill>
        <p:spPr bwMode="auto">
          <a:xfrm>
            <a:off x="4751512" y="1627659"/>
            <a:ext cx="561975" cy="728663"/>
          </a:xfrm>
          <a:prstGeom prst="rect">
            <a:avLst/>
          </a:prstGeom>
          <a:noFill/>
          <a:ln w="9525">
            <a:noFill/>
            <a:miter lim="800000"/>
            <a:headEnd/>
            <a:tailEnd/>
          </a:ln>
          <a:effectLst>
            <a:innerShdw blurRad="114300">
              <a:prstClr val="black"/>
            </a:innerShdw>
          </a:effectLst>
        </p:spPr>
      </p:pic>
      <p:pic>
        <p:nvPicPr>
          <p:cNvPr id="48" name="Рисунок 2" descr="image002"/>
          <p:cNvPicPr>
            <a:picLocks noChangeAspect="1" noChangeArrowheads="1"/>
          </p:cNvPicPr>
          <p:nvPr/>
        </p:nvPicPr>
        <p:blipFill>
          <a:blip r:embed="rId3" cstate="print"/>
          <a:srcRect/>
          <a:stretch>
            <a:fillRect/>
          </a:stretch>
        </p:blipFill>
        <p:spPr bwMode="auto">
          <a:xfrm>
            <a:off x="4751512" y="2413472"/>
            <a:ext cx="561975" cy="728662"/>
          </a:xfrm>
          <a:prstGeom prst="rect">
            <a:avLst/>
          </a:prstGeom>
          <a:noFill/>
          <a:ln w="9525">
            <a:noFill/>
            <a:miter lim="800000"/>
            <a:headEnd/>
            <a:tailEnd/>
          </a:ln>
          <a:effectLst>
            <a:innerShdw blurRad="114300">
              <a:prstClr val="black"/>
            </a:innerShdw>
          </a:effectLst>
        </p:spPr>
      </p:pic>
      <p:pic>
        <p:nvPicPr>
          <p:cNvPr id="49" name="Рисунок 2" descr="image002"/>
          <p:cNvPicPr>
            <a:picLocks noChangeAspect="1" noChangeArrowheads="1"/>
          </p:cNvPicPr>
          <p:nvPr/>
        </p:nvPicPr>
        <p:blipFill>
          <a:blip r:embed="rId3" cstate="print"/>
          <a:srcRect/>
          <a:stretch>
            <a:fillRect/>
          </a:stretch>
        </p:blipFill>
        <p:spPr bwMode="auto">
          <a:xfrm>
            <a:off x="4751512" y="3199284"/>
            <a:ext cx="561975" cy="728663"/>
          </a:xfrm>
          <a:prstGeom prst="rect">
            <a:avLst/>
          </a:prstGeom>
          <a:noFill/>
          <a:ln w="9525">
            <a:noFill/>
            <a:miter lim="800000"/>
            <a:headEnd/>
            <a:tailEnd/>
          </a:ln>
          <a:effectLst>
            <a:innerShdw blurRad="114300">
              <a:prstClr val="black"/>
            </a:innerShdw>
          </a:effectLst>
        </p:spPr>
      </p:pic>
      <p:pic>
        <p:nvPicPr>
          <p:cNvPr id="50" name="Рисунок 2" descr="image002"/>
          <p:cNvPicPr>
            <a:picLocks noChangeAspect="1" noChangeArrowheads="1"/>
          </p:cNvPicPr>
          <p:nvPr/>
        </p:nvPicPr>
        <p:blipFill>
          <a:blip r:embed="rId3" cstate="print"/>
          <a:srcRect/>
          <a:stretch>
            <a:fillRect/>
          </a:stretch>
        </p:blipFill>
        <p:spPr bwMode="auto">
          <a:xfrm>
            <a:off x="4751512" y="4127972"/>
            <a:ext cx="561975" cy="728662"/>
          </a:xfrm>
          <a:prstGeom prst="rect">
            <a:avLst/>
          </a:prstGeom>
          <a:noFill/>
          <a:ln w="9525">
            <a:noFill/>
            <a:miter lim="800000"/>
            <a:headEnd/>
            <a:tailEnd/>
          </a:ln>
          <a:effectLst>
            <a:innerShdw blurRad="114300">
              <a:prstClr val="black"/>
            </a:innerShdw>
          </a:effectLst>
        </p:spPr>
      </p:pic>
      <p:pic>
        <p:nvPicPr>
          <p:cNvPr id="51" name="Рисунок 2" descr="image002"/>
          <p:cNvPicPr>
            <a:picLocks noChangeAspect="1" noChangeArrowheads="1"/>
          </p:cNvPicPr>
          <p:nvPr/>
        </p:nvPicPr>
        <p:blipFill>
          <a:blip r:embed="rId3" cstate="print"/>
          <a:srcRect/>
          <a:stretch>
            <a:fillRect/>
          </a:stretch>
        </p:blipFill>
        <p:spPr bwMode="auto">
          <a:xfrm>
            <a:off x="4751512" y="4913784"/>
            <a:ext cx="561975" cy="728663"/>
          </a:xfrm>
          <a:prstGeom prst="rect">
            <a:avLst/>
          </a:prstGeom>
          <a:noFill/>
          <a:ln w="9525">
            <a:noFill/>
            <a:miter lim="800000"/>
            <a:headEnd/>
            <a:tailEnd/>
          </a:ln>
          <a:effectLst>
            <a:innerShdw blurRad="114300">
              <a:prstClr val="black"/>
            </a:innerShdw>
          </a:effectLst>
        </p:spPr>
      </p:pic>
      <p:pic>
        <p:nvPicPr>
          <p:cNvPr id="52" name="Рисунок 2" descr="image002"/>
          <p:cNvPicPr>
            <a:picLocks noChangeAspect="1" noChangeArrowheads="1"/>
          </p:cNvPicPr>
          <p:nvPr/>
        </p:nvPicPr>
        <p:blipFill>
          <a:blip r:embed="rId3" cstate="print"/>
          <a:srcRect/>
          <a:stretch>
            <a:fillRect/>
          </a:stretch>
        </p:blipFill>
        <p:spPr bwMode="auto">
          <a:xfrm>
            <a:off x="7108950" y="1770534"/>
            <a:ext cx="785812" cy="1019175"/>
          </a:xfrm>
          <a:prstGeom prst="rect">
            <a:avLst/>
          </a:prstGeom>
          <a:noFill/>
          <a:ln w="9525">
            <a:noFill/>
            <a:miter lim="800000"/>
            <a:headEnd/>
            <a:tailEnd/>
          </a:ln>
          <a:effectLst>
            <a:innerShdw blurRad="114300">
              <a:prstClr val="black"/>
            </a:innerShdw>
          </a:effectLst>
        </p:spPr>
      </p:pic>
      <p:pic>
        <p:nvPicPr>
          <p:cNvPr id="53" name="Picture 11" descr="C:\Documents and Settings\NZhurba\Мои документы\ДИЗАЙН\Клип-арт\Документы\37.png"/>
          <p:cNvPicPr>
            <a:picLocks noChangeAspect="1" noChangeArrowheads="1"/>
          </p:cNvPicPr>
          <p:nvPr/>
        </p:nvPicPr>
        <p:blipFill>
          <a:blip r:embed="rId4" cstate="print">
            <a:grayscl/>
          </a:blip>
          <a:srcRect/>
          <a:stretch>
            <a:fillRect/>
          </a:stretch>
        </p:blipFill>
        <p:spPr bwMode="auto">
          <a:xfrm>
            <a:off x="250950" y="1699097"/>
            <a:ext cx="857250" cy="946150"/>
          </a:xfrm>
          <a:prstGeom prst="rect">
            <a:avLst/>
          </a:prstGeom>
          <a:noFill/>
          <a:ln w="9525">
            <a:noFill/>
            <a:miter lim="800000"/>
            <a:headEnd/>
            <a:tailEnd/>
          </a:ln>
        </p:spPr>
      </p:pic>
      <p:cxnSp>
        <p:nvCxnSpPr>
          <p:cNvPr id="57" name="Прямая со стрелкой 48"/>
          <p:cNvCxnSpPr>
            <a:cxnSpLocks noChangeShapeType="1"/>
          </p:cNvCxnSpPr>
          <p:nvPr/>
        </p:nvCxnSpPr>
        <p:spPr bwMode="auto">
          <a:xfrm flipV="1">
            <a:off x="2915816" y="3140968"/>
            <a:ext cx="648072" cy="216024"/>
          </a:xfrm>
          <a:prstGeom prst="straightConnector1">
            <a:avLst/>
          </a:prstGeom>
          <a:noFill/>
          <a:ln w="25400" algn="ctr">
            <a:solidFill>
              <a:schemeClr val="tx1"/>
            </a:solidFill>
            <a:round/>
            <a:headEnd/>
            <a:tailEnd type="arrow" w="med" len="med"/>
          </a:ln>
        </p:spPr>
      </p:cxnSp>
      <p:cxnSp>
        <p:nvCxnSpPr>
          <p:cNvPr id="58" name="Прямая со стрелкой 49"/>
          <p:cNvCxnSpPr>
            <a:cxnSpLocks noChangeShapeType="1"/>
          </p:cNvCxnSpPr>
          <p:nvPr/>
        </p:nvCxnSpPr>
        <p:spPr bwMode="auto">
          <a:xfrm flipV="1">
            <a:off x="1403648" y="1772816"/>
            <a:ext cx="2160240" cy="1080121"/>
          </a:xfrm>
          <a:prstGeom prst="straightConnector1">
            <a:avLst/>
          </a:prstGeom>
          <a:noFill/>
          <a:ln w="25400" algn="ctr">
            <a:solidFill>
              <a:schemeClr val="tx1"/>
            </a:solidFill>
            <a:round/>
            <a:headEnd/>
            <a:tailEnd type="arrow" w="med" len="med"/>
          </a:ln>
        </p:spPr>
      </p:cxnSp>
      <p:cxnSp>
        <p:nvCxnSpPr>
          <p:cNvPr id="59" name="Прямая со стрелкой 51"/>
          <p:cNvCxnSpPr>
            <a:cxnSpLocks noChangeShapeType="1"/>
          </p:cNvCxnSpPr>
          <p:nvPr/>
        </p:nvCxnSpPr>
        <p:spPr bwMode="auto">
          <a:xfrm>
            <a:off x="2123728" y="4149080"/>
            <a:ext cx="1440160" cy="504056"/>
          </a:xfrm>
          <a:prstGeom prst="straightConnector1">
            <a:avLst/>
          </a:prstGeom>
          <a:noFill/>
          <a:ln w="25400" algn="ctr">
            <a:solidFill>
              <a:schemeClr val="tx1"/>
            </a:solidFill>
            <a:round/>
            <a:headEnd/>
            <a:tailEnd type="arrow" w="med" len="med"/>
          </a:ln>
        </p:spPr>
      </p:cxnSp>
      <p:pic>
        <p:nvPicPr>
          <p:cNvPr id="60" name="Picture 13" descr="C:\Documents and Settings\NZhurba\Мои документы\ДИЗАЙН\Клип-арт\Стрелки\57.png"/>
          <p:cNvPicPr>
            <a:picLocks noChangeAspect="1" noChangeArrowheads="1"/>
          </p:cNvPicPr>
          <p:nvPr/>
        </p:nvPicPr>
        <p:blipFill>
          <a:blip r:embed="rId5" cstate="print"/>
          <a:srcRect/>
          <a:stretch>
            <a:fillRect/>
          </a:stretch>
        </p:blipFill>
        <p:spPr bwMode="auto">
          <a:xfrm>
            <a:off x="5254750" y="3342159"/>
            <a:ext cx="639762" cy="676275"/>
          </a:xfrm>
          <a:prstGeom prst="rect">
            <a:avLst/>
          </a:prstGeom>
          <a:noFill/>
          <a:ln w="9525">
            <a:noFill/>
            <a:miter lim="800000"/>
            <a:headEnd/>
            <a:tailEnd/>
          </a:ln>
        </p:spPr>
      </p:pic>
    </p:spTree>
  </p:cSld>
  <p:clrMapOvr>
    <a:masterClrMapping/>
  </p:clrMapOvr>
  <p:transition spd="med">
    <p:split orient="vert"/>
  </p:transition>
  <p:timing>
    <p:tnLst>
      <p:par>
        <p:cTn id="1" dur="indefinite" restart="never" nodeType="tmRoot"/>
      </p:par>
    </p:tnLst>
  </p:timing>
</p:sld>
</file>

<file path=ppt/theme/theme1.xml><?xml version="1.0" encoding="utf-8"?>
<a:theme xmlns:a="http://schemas.openxmlformats.org/drawingml/2006/main" name="ЭЛАР-2012">
  <a:themeElements>
    <a:clrScheme name="элар">
      <a:dk1>
        <a:sysClr val="windowText" lastClr="000000"/>
      </a:dk1>
      <a:lt1>
        <a:sysClr val="window" lastClr="FFFFFF"/>
      </a:lt1>
      <a:dk2>
        <a:srgbClr val="002163"/>
      </a:dk2>
      <a:lt2>
        <a:srgbClr val="EEECE1"/>
      </a:lt2>
      <a:accent1>
        <a:srgbClr val="0066FF"/>
      </a:accent1>
      <a:accent2>
        <a:srgbClr val="F79646"/>
      </a:accent2>
      <a:accent3>
        <a:srgbClr val="0099FF"/>
      </a:accent3>
      <a:accent4>
        <a:srgbClr val="C00000"/>
      </a:accent4>
      <a:accent5>
        <a:srgbClr val="4BACC6"/>
      </a:accent5>
      <a:accent6>
        <a:srgbClr val="7030A0"/>
      </a:accent6>
      <a:hlink>
        <a:srgbClr val="33CCFF"/>
      </a:hlink>
      <a:folHlink>
        <a:srgbClr val="7F7F7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2104</TotalTime>
  <Words>1650</Words>
  <Application>Microsoft Office PowerPoint</Application>
  <PresentationFormat>Экран (4:3)</PresentationFormat>
  <Paragraphs>226</Paragraphs>
  <Slides>17</Slides>
  <Notes>17</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ЭЛАР-2012</vt:lpstr>
      <vt:lpstr>Создание электронных информационных ресурсов</vt:lpstr>
      <vt:lpstr>Наполнение информационной системы</vt:lpstr>
      <vt:lpstr>Слайд 3</vt:lpstr>
      <vt:lpstr>Залповый ввод – производственный конвейер</vt:lpstr>
      <vt:lpstr>Залповый ввод – производственный конвейер</vt:lpstr>
      <vt:lpstr>Экспертиза бумажного массива</vt:lpstr>
      <vt:lpstr>Сканирование бумажных документов</vt:lpstr>
      <vt:lpstr>Создание информационно-поисковой  базы данных</vt:lpstr>
      <vt:lpstr>Обработка конфиденциальной информации</vt:lpstr>
      <vt:lpstr>Загрузка готового электронного ресурса  в информационную систему</vt:lpstr>
      <vt:lpstr>Слайд 11</vt:lpstr>
      <vt:lpstr>Слайд 12</vt:lpstr>
      <vt:lpstr>Слайд 13</vt:lpstr>
      <vt:lpstr>Слайд 14</vt:lpstr>
      <vt:lpstr>Слайд 15</vt:lpstr>
      <vt:lpstr>СПАСИБО за внимание!</vt:lpstr>
      <vt:lpstr>Демонстрация  сканирующего оборудования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Юрченко Евгений</dc:creator>
  <cp:lastModifiedBy>Каминская</cp:lastModifiedBy>
  <cp:revision>166</cp:revision>
  <dcterms:created xsi:type="dcterms:W3CDTF">2012-03-02T13:13:00Z</dcterms:created>
  <dcterms:modified xsi:type="dcterms:W3CDTF">2012-09-26T07:10:06Z</dcterms:modified>
</cp:coreProperties>
</file>